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2" r:id="rId3"/>
    <p:sldId id="285" r:id="rId4"/>
    <p:sldId id="283" r:id="rId5"/>
    <p:sldId id="284" r:id="rId6"/>
    <p:sldId id="286" r:id="rId7"/>
    <p:sldId id="287" r:id="rId8"/>
    <p:sldId id="288" r:id="rId9"/>
    <p:sldId id="289" r:id="rId10"/>
    <p:sldId id="290"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D5FF"/>
    <a:srgbClr val="69FA62"/>
    <a:srgbClr val="FFE98B"/>
    <a:srgbClr val="FFD5FF"/>
    <a:srgbClr val="FF99FF"/>
    <a:srgbClr val="AE78D6"/>
    <a:srgbClr val="00B0F0"/>
    <a:srgbClr val="E6BA00"/>
    <a:srgbClr val="C9E2B8"/>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58904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296331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450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59611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023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427920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9068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12535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161792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CAF9B-F6CA-4E67-9B83-E21E8F681B78}" type="datetimeFigureOut">
              <a:rPr lang="en-ID" smtClean="0"/>
              <a:t>24/11/2021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390772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CAF9B-F6CA-4E67-9B83-E21E8F681B78}" type="datetimeFigureOut">
              <a:rPr lang="en-ID" smtClean="0"/>
              <a:t>24/11/2021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73276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CAF9B-F6CA-4E67-9B83-E21E8F681B78}" type="datetimeFigureOut">
              <a:rPr lang="en-ID" smtClean="0"/>
              <a:t>24/11/2021</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30125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8CAF9B-F6CA-4E67-9B83-E21E8F681B78}" type="datetimeFigureOut">
              <a:rPr lang="en-ID" smtClean="0"/>
              <a:t>24/11/2021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3810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CAF9B-F6CA-4E67-9B83-E21E8F681B78}" type="datetimeFigureOut">
              <a:rPr lang="en-ID" smtClean="0"/>
              <a:t>24/11/2021</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368077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CAF9B-F6CA-4E67-9B83-E21E8F681B78}" type="datetimeFigureOut">
              <a:rPr lang="en-ID" smtClean="0"/>
              <a:t>24/11/2021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118368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CAF9B-F6CA-4E67-9B83-E21E8F681B78}" type="datetimeFigureOut">
              <a:rPr lang="en-ID" smtClean="0"/>
              <a:t>24/11/2021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604262B1-D0DA-4B7D-A338-5892DB7B2752}" type="slidenum">
              <a:rPr lang="en-ID" smtClean="0"/>
              <a:t>‹#›</a:t>
            </a:fld>
            <a:endParaRPr lang="en-ID"/>
          </a:p>
        </p:txBody>
      </p:sp>
    </p:spTree>
    <p:extLst>
      <p:ext uri="{BB962C8B-B14F-4D97-AF65-F5344CB8AC3E}">
        <p14:creationId xmlns:p14="http://schemas.microsoft.com/office/powerpoint/2010/main" val="78220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8CAF9B-F6CA-4E67-9B83-E21E8F681B78}" type="datetimeFigureOut">
              <a:rPr lang="en-ID" smtClean="0"/>
              <a:t>24/11/2021</a:t>
            </a:fld>
            <a:endParaRPr lang="en-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4262B1-D0DA-4B7D-A338-5892DB7B2752}" type="slidenum">
              <a:rPr lang="en-ID" smtClean="0"/>
              <a:t>‹#›</a:t>
            </a:fld>
            <a:endParaRPr lang="en-ID"/>
          </a:p>
        </p:txBody>
      </p:sp>
    </p:spTree>
    <p:extLst>
      <p:ext uri="{BB962C8B-B14F-4D97-AF65-F5344CB8AC3E}">
        <p14:creationId xmlns:p14="http://schemas.microsoft.com/office/powerpoint/2010/main" val="29349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jpe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svg"/><Relationship Id="rId19" Type="http://schemas.openxmlformats.org/officeDocument/2006/relationships/hyperlink" Target="https://bengkulu.antaranews.com/berita/91983/universitas-bengkulu-gandeng-oxford-university-teliti-bahasa-enggano" TargetMode="External"/><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1DA068-AD41-4EB8-B570-E0E5D65D3C2F}"/>
              </a:ext>
            </a:extLst>
          </p:cNvPr>
          <p:cNvSpPr/>
          <p:nvPr/>
        </p:nvSpPr>
        <p:spPr>
          <a:xfrm>
            <a:off x="243009" y="1009139"/>
            <a:ext cx="9728561" cy="1754326"/>
          </a:xfrm>
          <a:prstGeom prst="rect">
            <a:avLst/>
          </a:prstGeom>
          <a:noFill/>
        </p:spPr>
        <p:txBody>
          <a:bodyPr wrap="none" lIns="91440" tIns="45720" rIns="91440" bIns="45720">
            <a:spAutoFit/>
          </a:bodyPr>
          <a:lstStyle/>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Perlindungan</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Bahasa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Enggano</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Perspektif</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Lokal</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a:extLst>
              <a:ext uri="{FF2B5EF4-FFF2-40B4-BE49-F238E27FC236}">
                <a16:creationId xmlns:a16="http://schemas.microsoft.com/office/drawing/2014/main" id="{4780988C-48CC-4F79-B381-923F2BAB7994}"/>
              </a:ext>
            </a:extLst>
          </p:cNvPr>
          <p:cNvSpPr/>
          <p:nvPr/>
        </p:nvSpPr>
        <p:spPr>
          <a:xfrm>
            <a:off x="2486406" y="4321682"/>
            <a:ext cx="5440913" cy="707886"/>
          </a:xfrm>
          <a:prstGeom prst="rect">
            <a:avLst/>
          </a:prstGeom>
          <a:noFill/>
        </p:spPr>
        <p:txBody>
          <a:bodyPr wrap="none" lIns="91440" tIns="45720" rIns="91440" bIns="45720">
            <a:spAutoFit/>
          </a:bodyPr>
          <a:lstStyle/>
          <a:p>
            <a:pPr algn="l"/>
            <a:r>
              <a:rPr lang="en-US" sz="4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Engga</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Zakaria </a:t>
            </a:r>
            <a:r>
              <a:rPr lang="en-US" sz="4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Sangian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4806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6C0F-F6A1-412E-9577-A9CD3874A7C8}"/>
              </a:ext>
            </a:extLst>
          </p:cNvPr>
          <p:cNvSpPr>
            <a:spLocks noGrp="1"/>
          </p:cNvSpPr>
          <p:nvPr>
            <p:ph type="title"/>
          </p:nvPr>
        </p:nvSpPr>
        <p:spPr/>
        <p:txBody>
          <a:bodyPr/>
          <a:lstStyle/>
          <a:p>
            <a:r>
              <a:rPr lang="en-GB" dirty="0" err="1"/>
              <a:t>SIMPULAN</a:t>
            </a:r>
            <a:endParaRPr lang="en-AU" dirty="0"/>
          </a:p>
        </p:txBody>
      </p:sp>
      <p:sp>
        <p:nvSpPr>
          <p:cNvPr id="3" name="Content Placeholder 2">
            <a:extLst>
              <a:ext uri="{FF2B5EF4-FFF2-40B4-BE49-F238E27FC236}">
                <a16:creationId xmlns:a16="http://schemas.microsoft.com/office/drawing/2014/main" id="{7C581BB4-5BAE-4787-84F5-C9FB028A1B41}"/>
              </a:ext>
            </a:extLst>
          </p:cNvPr>
          <p:cNvSpPr>
            <a:spLocks noGrp="1"/>
          </p:cNvSpPr>
          <p:nvPr>
            <p:ph idx="1"/>
          </p:nvPr>
        </p:nvSpPr>
        <p:spPr>
          <a:xfrm>
            <a:off x="677334" y="1619075"/>
            <a:ext cx="8668002" cy="4422287"/>
          </a:xfrm>
        </p:spPr>
        <p:txBody>
          <a:bodyPr>
            <a:noAutofit/>
          </a:bodyPr>
          <a:lstStyle/>
          <a:p>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Analisis</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kebutuhan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ajar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bahasa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Enggano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dibutuhkan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pemertahanan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peletarian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bahasa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daerah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dunia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pendidikan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GB" sz="2400" dirty="0" err="1">
                <a:latin typeface="Times New Roman" panose="02020603050405020304" pitchFamily="18" charset="0"/>
                <a:cs typeface="Times New Roman" panose="02020603050405020304" pitchFamily="18" charset="0"/>
              </a:rPr>
              <a:t>Perlindungan</a:t>
            </a:r>
            <a:r>
              <a:rPr lang="en-GB" sz="2400" dirty="0">
                <a:latin typeface="Times New Roman" panose="02020603050405020304" pitchFamily="18" charset="0"/>
                <a:cs typeface="Times New Roman" panose="02020603050405020304" pitchFamily="18" charset="0"/>
              </a:rPr>
              <a:t> Bahasa </a:t>
            </a:r>
            <a:r>
              <a:rPr lang="en-GB" sz="2400" dirty="0" err="1">
                <a:latin typeface="Times New Roman" panose="02020603050405020304" pitchFamily="18" charset="0"/>
                <a:cs typeface="Times New Roman" panose="02020603050405020304" pitchFamily="18" charset="0"/>
              </a:rPr>
              <a:t>Enggani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perlu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dilakukan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secara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sistematis</a:t>
            </a:r>
            <a:r>
              <a:rPr lang="en-GB" sz="2400" dirty="0">
                <a:latin typeface="Times New Roman" panose="02020603050405020304" pitchFamily="18" charset="0"/>
                <a:cs typeface="Times New Roman" panose="02020603050405020304" pitchFamily="18" charset="0"/>
              </a:rPr>
              <a:t> dan </a:t>
            </a:r>
            <a:r>
              <a:rPr lang="en-GB" sz="2400" dirty="0" err="1">
                <a:latin typeface="Times New Roman" panose="02020603050405020304" pitchFamily="18" charset="0"/>
                <a:cs typeface="Times New Roman" panose="02020603050405020304" pitchFamily="18" charset="0"/>
              </a:rPr>
              <a:t>terencana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dalam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bidang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penelian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tataran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lingusitik</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dari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pemrograman</a:t>
            </a:r>
            <a:r>
              <a:rPr lang="en-GB" sz="2400" dirty="0">
                <a:latin typeface="Times New Roman" panose="02020603050405020304" pitchFamily="18" charset="0"/>
                <a:cs typeface="Times New Roman" panose="02020603050405020304" pitchFamily="18" charset="0"/>
              </a:rPr>
              <a:t> (ELAN &amp; </a:t>
            </a:r>
            <a:r>
              <a:rPr lang="en-GB" sz="2400" dirty="0" err="1">
                <a:latin typeface="Times New Roman" panose="02020603050405020304" pitchFamily="18" charset="0"/>
                <a:cs typeface="Times New Roman" panose="02020603050405020304" pitchFamily="18" charset="0"/>
              </a:rPr>
              <a:t>Saimor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perekaman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transkrip</a:t>
            </a:r>
            <a:r>
              <a:rPr lang="en-GB" sz="2400" dirty="0">
                <a:latin typeface="Times New Roman" panose="02020603050405020304" pitchFamily="18" charset="0"/>
                <a:cs typeface="Times New Roman" panose="02020603050405020304" pitchFamily="18" charset="0"/>
              </a:rPr>
              <a:t>, dan </a:t>
            </a:r>
            <a:r>
              <a:rPr lang="en-GB" sz="2400" dirty="0" err="1">
                <a:latin typeface="Times New Roman" panose="02020603050405020304" pitchFamily="18" charset="0"/>
                <a:cs typeface="Times New Roman" panose="02020603050405020304" pitchFamily="18" charset="0"/>
              </a:rPr>
              <a:t>validasi</a:t>
            </a:r>
            <a:r>
              <a:rPr lang="en-GB" sz="2400" dirty="0">
                <a:latin typeface="Times New Roman" panose="02020603050405020304" pitchFamily="18" charset="0"/>
                <a:cs typeface="Times New Roman" panose="02020603050405020304" pitchFamily="18" charset="0"/>
              </a:rPr>
              <a:t> data </a:t>
            </a:r>
            <a:r>
              <a:rPr lang="en-GB" sz="2400" dirty="0" err="1">
                <a:latin typeface="Times New Roman" panose="02020603050405020304" pitchFamily="18" charset="0"/>
                <a:cs typeface="Times New Roman" panose="02020603050405020304" pitchFamily="18" charset="0"/>
              </a:rPr>
              <a:t>samapai</a:t>
            </a:r>
            <a:r>
              <a:rPr lang="en-GB" sz="2400" dirty="0">
                <a:latin typeface="Times New Roman" panose="02020603050405020304" pitchFamily="18" charset="0"/>
                <a:cs typeface="Times New Roman" panose="02020603050405020304" pitchFamily="18" charset="0"/>
              </a:rPr>
              <a:t> pada </a:t>
            </a:r>
            <a:r>
              <a:rPr lang="en-GB" sz="2400" dirty="0" err="1">
                <a:latin typeface="Times New Roman" panose="02020603050405020304" pitchFamily="18" charset="0"/>
                <a:cs typeface="Times New Roman" panose="02020603050405020304" pitchFamily="18" charset="0"/>
              </a:rPr>
              <a:t>penggunaan</a:t>
            </a:r>
            <a:r>
              <a:rPr lang="en-GB" sz="2400" dirty="0">
                <a:latin typeface="Times New Roman" panose="02020603050405020304" pitchFamily="18" charset="0"/>
                <a:cs typeface="Times New Roman" panose="02020603050405020304" pitchFamily="18" charset="0"/>
              </a:rPr>
              <a:t> Bahasa di </a:t>
            </a:r>
            <a:r>
              <a:rPr lang="en-GB" sz="2400" dirty="0" err="1">
                <a:latin typeface="Times New Roman" panose="02020603050405020304" pitchFamily="18" charset="0"/>
                <a:cs typeface="Times New Roman" panose="02020603050405020304" pitchFamily="18" charset="0"/>
              </a:rPr>
              <a:t>masyarakat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seperti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dalam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bentuk</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kamus</a:t>
            </a:r>
            <a:r>
              <a:rPr lang="en-GB" sz="2400" dirty="0">
                <a:latin typeface="Times New Roman" panose="02020603050405020304" pitchFamily="18" charset="0"/>
                <a:cs typeface="Times New Roman" panose="02020603050405020304" pitchFamily="18" charset="0"/>
              </a:rPr>
              <a:t> dan </a:t>
            </a:r>
            <a:r>
              <a:rPr lang="en-GB" sz="2400" dirty="0" err="1">
                <a:latin typeface="Times New Roman" panose="02020603050405020304" pitchFamily="18" charset="0"/>
                <a:cs typeface="Times New Roman" panose="02020603050405020304" pitchFamily="18" charset="0"/>
              </a:rPr>
              <a:t>bahan</a:t>
            </a:r>
            <a:r>
              <a:rPr lang="en-GB" sz="2400" dirty="0">
                <a:latin typeface="Times New Roman" panose="02020603050405020304" pitchFamily="18" charset="0"/>
                <a:cs typeface="Times New Roman" panose="02020603050405020304" pitchFamily="18" charset="0"/>
              </a:rPr>
              <a:t> ajar</a:t>
            </a:r>
            <a:endParaRPr lang="en-AU" sz="2400" dirty="0">
              <a:latin typeface="Times New Roman" panose="02020603050405020304" pitchFamily="18" charset="0"/>
              <a:cs typeface="Times New Roman" panose="02020603050405020304" pitchFamily="18" charset="0"/>
            </a:endParaRPr>
          </a:p>
          <a:p>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Implimentasi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ajar yang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dikembangkan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kategori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mengatasi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meminimalisasi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kepunahan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bahasa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bahan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ajar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bahasa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Enggano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jenjang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sekolah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menengah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62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571002-ED2B-4845-B705-16D4052A421D}"/>
              </a:ext>
            </a:extLst>
          </p:cNvPr>
          <p:cNvGrpSpPr/>
          <p:nvPr/>
        </p:nvGrpSpPr>
        <p:grpSpPr>
          <a:xfrm>
            <a:off x="149096" y="3429000"/>
            <a:ext cx="399437" cy="1200180"/>
            <a:chOff x="207819" y="2888672"/>
            <a:chExt cx="775854" cy="2346613"/>
          </a:xfrm>
        </p:grpSpPr>
        <p:sp>
          <p:nvSpPr>
            <p:cNvPr id="5" name="Oval 4">
              <a:extLst>
                <a:ext uri="{FF2B5EF4-FFF2-40B4-BE49-F238E27FC236}">
                  <a16:creationId xmlns:a16="http://schemas.microsoft.com/office/drawing/2014/main" id="{A2CD2417-538C-4790-8C99-5CA8E9C3A0AF}"/>
                </a:ext>
              </a:extLst>
            </p:cNvPr>
            <p:cNvSpPr/>
            <p:nvPr/>
          </p:nvSpPr>
          <p:spPr>
            <a:xfrm>
              <a:off x="207819" y="2888672"/>
              <a:ext cx="304800" cy="304800"/>
            </a:xfrm>
            <a:prstGeom prst="ellipse">
              <a:avLst/>
            </a:prstGeom>
            <a:solidFill>
              <a:srgbClr val="FFD5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6C56F5-0A99-48DB-838A-26B86982787D}"/>
                </a:ext>
              </a:extLst>
            </p:cNvPr>
            <p:cNvSpPr/>
            <p:nvPr/>
          </p:nvSpPr>
          <p:spPr>
            <a:xfrm>
              <a:off x="207819" y="3295649"/>
              <a:ext cx="304800" cy="304800"/>
            </a:xfrm>
            <a:prstGeom prst="ellipse">
              <a:avLst/>
            </a:prstGeom>
            <a:solidFill>
              <a:srgbClr val="FFA31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813089-4D62-4D3A-BE8F-3DC60D6EFBAB}"/>
                </a:ext>
              </a:extLst>
            </p:cNvPr>
            <p:cNvSpPr/>
            <p:nvPr/>
          </p:nvSpPr>
          <p:spPr>
            <a:xfrm>
              <a:off x="207819" y="3702626"/>
              <a:ext cx="304800" cy="304800"/>
            </a:xfrm>
            <a:prstGeom prst="ellipse">
              <a:avLst/>
            </a:prstGeom>
            <a:solidFill>
              <a:srgbClr val="E062A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E0400762-78EB-4D8D-B593-4B5CD1102A14}"/>
                </a:ext>
              </a:extLst>
            </p:cNvPr>
            <p:cNvSpPr/>
            <p:nvPr/>
          </p:nvSpPr>
          <p:spPr>
            <a:xfrm>
              <a:off x="207819" y="4109603"/>
              <a:ext cx="304800" cy="304800"/>
            </a:xfrm>
            <a:prstGeom prst="ellipse">
              <a:avLst/>
            </a:prstGeom>
            <a:solidFill>
              <a:srgbClr val="6F5D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1F526D63-617D-4F4F-B967-356EB1EAB220}"/>
                </a:ext>
              </a:extLst>
            </p:cNvPr>
            <p:cNvSpPr/>
            <p:nvPr/>
          </p:nvSpPr>
          <p:spPr>
            <a:xfrm>
              <a:off x="207819" y="4516580"/>
              <a:ext cx="304800" cy="304800"/>
            </a:xfrm>
            <a:prstGeom prst="ellipse">
              <a:avLst/>
            </a:prstGeom>
            <a:solidFill>
              <a:srgbClr val="009FD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2EFA4D23-B446-4409-B515-A0973BC01010}"/>
                </a:ext>
              </a:extLst>
            </p:cNvPr>
            <p:cNvSpPr/>
            <p:nvPr/>
          </p:nvSpPr>
          <p:spPr>
            <a:xfrm>
              <a:off x="207819" y="4923558"/>
              <a:ext cx="304800" cy="304800"/>
            </a:xfrm>
            <a:prstGeom prst="ellipse">
              <a:avLst/>
            </a:prstGeom>
            <a:solidFill>
              <a:srgbClr val="E0E0E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CCCEF079-3FEE-48A1-AF53-B1595C19078D}"/>
                </a:ext>
              </a:extLst>
            </p:cNvPr>
            <p:cNvSpPr/>
            <p:nvPr/>
          </p:nvSpPr>
          <p:spPr>
            <a:xfrm>
              <a:off x="678873" y="2895599"/>
              <a:ext cx="304800" cy="304800"/>
            </a:xfrm>
            <a:prstGeom prst="ellipse">
              <a:avLst/>
            </a:prstGeom>
            <a:solidFill>
              <a:srgbClr val="FFAF1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0DFBF-37F6-46D6-90F9-4AD0F52FF5E3}"/>
                </a:ext>
              </a:extLst>
            </p:cNvPr>
            <p:cNvSpPr/>
            <p:nvPr/>
          </p:nvSpPr>
          <p:spPr>
            <a:xfrm>
              <a:off x="678873" y="3302576"/>
              <a:ext cx="304800" cy="304800"/>
            </a:xfrm>
            <a:prstGeom prst="ellipse">
              <a:avLst/>
            </a:prstGeom>
            <a:solidFill>
              <a:srgbClr val="FF5E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866449-63FF-4859-87C5-DF5C3775BCF4}"/>
                </a:ext>
              </a:extLst>
            </p:cNvPr>
            <p:cNvSpPr/>
            <p:nvPr/>
          </p:nvSpPr>
          <p:spPr>
            <a:xfrm>
              <a:off x="678873" y="3709553"/>
              <a:ext cx="304800" cy="304800"/>
            </a:xfrm>
            <a:prstGeom prst="ellipse">
              <a:avLst/>
            </a:prstGeom>
            <a:solidFill>
              <a:srgbClr val="B535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D617C073-7DBB-4A23-B934-AD111E048D85}"/>
                </a:ext>
              </a:extLst>
            </p:cNvPr>
            <p:cNvSpPr/>
            <p:nvPr/>
          </p:nvSpPr>
          <p:spPr>
            <a:xfrm>
              <a:off x="678873" y="4116530"/>
              <a:ext cx="304800" cy="304800"/>
            </a:xfrm>
            <a:prstGeom prst="ellipse">
              <a:avLst/>
            </a:prstGeom>
            <a:solidFill>
              <a:srgbClr val="4744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4D97180F-5C31-4B3E-ADC2-0E7F9A327D40}"/>
                </a:ext>
              </a:extLst>
            </p:cNvPr>
            <p:cNvSpPr/>
            <p:nvPr/>
          </p:nvSpPr>
          <p:spPr>
            <a:xfrm>
              <a:off x="678873" y="4523507"/>
              <a:ext cx="304800" cy="304800"/>
            </a:xfrm>
            <a:prstGeom prst="ellipse">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15A495CD-D65C-4F96-A26D-F1032E93A44C}"/>
                </a:ext>
              </a:extLst>
            </p:cNvPr>
            <p:cNvSpPr/>
            <p:nvPr/>
          </p:nvSpPr>
          <p:spPr>
            <a:xfrm>
              <a:off x="678873" y="4930485"/>
              <a:ext cx="304800" cy="304800"/>
            </a:xfrm>
            <a:prstGeom prst="ellipse">
              <a:avLst/>
            </a:prstGeom>
            <a:solidFill>
              <a:srgbClr val="C0C5D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7" name="Picture 4" descr="Gambar terkait">
            <a:extLst>
              <a:ext uri="{FF2B5EF4-FFF2-40B4-BE49-F238E27FC236}">
                <a16:creationId xmlns:a16="http://schemas.microsoft.com/office/drawing/2014/main" id="{A23F3AFB-F4B8-4FA1-8578-C89A06429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671">
            <a:off x="4588714" y="3169707"/>
            <a:ext cx="3055561" cy="3055561"/>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Lightbulb">
            <a:extLst>
              <a:ext uri="{FF2B5EF4-FFF2-40B4-BE49-F238E27FC236}">
                <a16:creationId xmlns:a16="http://schemas.microsoft.com/office/drawing/2014/main" id="{D6FF7575-D7FB-4A2F-8CA9-44196D554A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036" y="3607376"/>
            <a:ext cx="428125" cy="428125"/>
          </a:xfrm>
          <a:prstGeom prst="rect">
            <a:avLst/>
          </a:prstGeom>
          <a:effectLst/>
        </p:spPr>
      </p:pic>
      <p:pic>
        <p:nvPicPr>
          <p:cNvPr id="20" name="Graphic 19" descr="Presentation with bar chart RTL">
            <a:extLst>
              <a:ext uri="{FF2B5EF4-FFF2-40B4-BE49-F238E27FC236}">
                <a16:creationId xmlns:a16="http://schemas.microsoft.com/office/drawing/2014/main" id="{84BFB2C3-B3AA-4C78-A6B2-E78957F2C2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8036" y="3223052"/>
            <a:ext cx="428125" cy="428125"/>
          </a:xfrm>
          <a:prstGeom prst="rect">
            <a:avLst/>
          </a:prstGeom>
          <a:effectLst/>
        </p:spPr>
      </p:pic>
      <p:pic>
        <p:nvPicPr>
          <p:cNvPr id="21" name="Graphic 20" descr="Home">
            <a:extLst>
              <a:ext uri="{FF2B5EF4-FFF2-40B4-BE49-F238E27FC236}">
                <a16:creationId xmlns:a16="http://schemas.microsoft.com/office/drawing/2014/main" id="{84A56545-EAE3-4FE9-8B4C-F94F02E977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8036" y="2778699"/>
            <a:ext cx="428125" cy="428125"/>
          </a:xfrm>
          <a:prstGeom prst="rect">
            <a:avLst/>
          </a:prstGeom>
          <a:effectLst/>
        </p:spPr>
      </p:pic>
      <p:pic>
        <p:nvPicPr>
          <p:cNvPr id="22" name="Graphic 21" descr="Employee badge">
            <a:extLst>
              <a:ext uri="{FF2B5EF4-FFF2-40B4-BE49-F238E27FC236}">
                <a16:creationId xmlns:a16="http://schemas.microsoft.com/office/drawing/2014/main" id="{13EE6749-A0D6-462D-86EA-63BF9889BC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8036" y="4495433"/>
            <a:ext cx="428125" cy="428125"/>
          </a:xfrm>
          <a:prstGeom prst="rect">
            <a:avLst/>
          </a:prstGeom>
          <a:effectLst/>
        </p:spPr>
      </p:pic>
      <p:pic>
        <p:nvPicPr>
          <p:cNvPr id="23" name="Graphic 22" descr="Paperclip">
            <a:extLst>
              <a:ext uri="{FF2B5EF4-FFF2-40B4-BE49-F238E27FC236}">
                <a16:creationId xmlns:a16="http://schemas.microsoft.com/office/drawing/2014/main" id="{44E74B99-1357-4D69-9DF2-DBA49104B1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8036" y="4162389"/>
            <a:ext cx="428125" cy="371110"/>
          </a:xfrm>
          <a:prstGeom prst="rect">
            <a:avLst/>
          </a:prstGeom>
          <a:effectLst/>
        </p:spPr>
      </p:pic>
      <p:sp>
        <p:nvSpPr>
          <p:cNvPr id="2" name="Rectangle 1">
            <a:extLst>
              <a:ext uri="{FF2B5EF4-FFF2-40B4-BE49-F238E27FC236}">
                <a16:creationId xmlns:a16="http://schemas.microsoft.com/office/drawing/2014/main" id="{2C8AC3E6-53C8-4C91-8E09-35FD30A391A0}"/>
              </a:ext>
            </a:extLst>
          </p:cNvPr>
          <p:cNvSpPr/>
          <p:nvPr/>
        </p:nvSpPr>
        <p:spPr>
          <a:xfrm>
            <a:off x="2072228" y="4235822"/>
            <a:ext cx="7666288" cy="923330"/>
          </a:xfrm>
          <a:prstGeom prst="rect">
            <a:avLst/>
          </a:prstGeom>
          <a:noFill/>
        </p:spPr>
        <p:txBody>
          <a:bodyPr wrap="square" lIns="91440" tIns="45720" rIns="91440" bIns="45720">
            <a:spAutoFit/>
          </a:bodyPr>
          <a:lstStyle/>
          <a:p>
            <a:pPr algn="ct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 e r </a:t>
            </a:r>
            <a:r>
              <a:rPr lang="en-US" sz="5400" b="1" i="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m a    K a s </a:t>
            </a:r>
            <a:r>
              <a:rPr lang="en-US" sz="5400" b="1" i="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h !</a:t>
            </a:r>
          </a:p>
        </p:txBody>
      </p:sp>
      <p:pic>
        <p:nvPicPr>
          <p:cNvPr id="1030" name="Picture 6" descr="Enggano Island. | Facebook">
            <a:extLst>
              <a:ext uri="{FF2B5EF4-FFF2-40B4-BE49-F238E27FC236}">
                <a16:creationId xmlns:a16="http://schemas.microsoft.com/office/drawing/2014/main" id="{7CD452DA-DA3B-474D-97DB-6745AAB3EA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61654" y="2759651"/>
            <a:ext cx="2381250" cy="1695450"/>
          </a:xfrm>
          <a:prstGeom prst="rect">
            <a:avLst/>
          </a:prstGeom>
          <a:noFill/>
          <a:effectLst>
            <a:innerShdw blurRad="63500" dist="50800" dir="18900000">
              <a:prstClr val="black">
                <a:alpha val="50000"/>
              </a:prstClr>
            </a:innerShdw>
            <a:softEdge rad="317500"/>
          </a:effectLst>
          <a:extLst>
            <a:ext uri="{909E8E84-426E-40DD-AFC4-6F175D3DCCD1}">
              <a14:hiddenFill xmlns:a14="http://schemas.microsoft.com/office/drawing/2010/main">
                <a:solidFill>
                  <a:srgbClr val="FFFFFF"/>
                </a:solidFill>
              </a14:hiddenFill>
            </a:ext>
          </a:extLst>
        </p:spPr>
      </p:pic>
      <p:pic>
        <p:nvPicPr>
          <p:cNvPr id="1034" name="Picture 10" descr="Di Enggano, Adat Masa Lalu jadi Pegangan Masa Kini | PARDEDE JABI-JABI">
            <a:extLst>
              <a:ext uri="{FF2B5EF4-FFF2-40B4-BE49-F238E27FC236}">
                <a16:creationId xmlns:a16="http://schemas.microsoft.com/office/drawing/2014/main" id="{93565E14-4A73-4904-9DBF-FB2ACAD0F3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61655" y="406233"/>
            <a:ext cx="2381249" cy="2314575"/>
          </a:xfrm>
          <a:prstGeom prst="rect">
            <a:avLst/>
          </a:prstGeom>
          <a:noFill/>
          <a:effectLst>
            <a:outerShdw blurRad="50800" dist="38100" dir="13500000" algn="br" rotWithShape="0">
              <a:prstClr val="black">
                <a:alpha val="40000"/>
              </a:prstClr>
            </a:outerShdw>
            <a:softEdge rad="317500"/>
          </a:effectLst>
          <a:extLst>
            <a:ext uri="{909E8E84-426E-40DD-AFC4-6F175D3DCCD1}">
              <a14:hiddenFill xmlns:a14="http://schemas.microsoft.com/office/drawing/2010/main">
                <a:solidFill>
                  <a:srgbClr val="FFFFFF"/>
                </a:solidFill>
              </a14:hiddenFill>
            </a:ext>
          </a:extLst>
        </p:spPr>
      </p:pic>
      <p:pic>
        <p:nvPicPr>
          <p:cNvPr id="1040" name="Picture 16" descr="Gambar : penulisan, Book, Baca baca, warna, merapatkan, merek ...">
            <a:extLst>
              <a:ext uri="{FF2B5EF4-FFF2-40B4-BE49-F238E27FC236}">
                <a16:creationId xmlns:a16="http://schemas.microsoft.com/office/drawing/2014/main" id="{A16F2446-3598-465F-9A66-145517BC00C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7891" y="5740685"/>
            <a:ext cx="5894962" cy="15906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2973D2E-B221-4735-B05B-B80D4BF6E366}"/>
              </a:ext>
            </a:extLst>
          </p:cNvPr>
          <p:cNvPicPr>
            <a:picLocks noChangeAspect="1"/>
          </p:cNvPicPr>
          <p:nvPr/>
        </p:nvPicPr>
        <p:blipFill>
          <a:blip r:embed="rId16"/>
          <a:stretch>
            <a:fillRect/>
          </a:stretch>
        </p:blipFill>
        <p:spPr>
          <a:xfrm>
            <a:off x="9833407" y="4717915"/>
            <a:ext cx="2034337" cy="1777095"/>
          </a:xfrm>
          <a:prstGeom prst="rect">
            <a:avLst/>
          </a:prstGeom>
          <a:effectLst>
            <a:softEdge rad="127000"/>
          </a:effectLst>
        </p:spPr>
      </p:pic>
      <p:pic>
        <p:nvPicPr>
          <p:cNvPr id="1042" name="Picture 18" descr="Enggano clan elders">
            <a:extLst>
              <a:ext uri="{FF2B5EF4-FFF2-40B4-BE49-F238E27FC236}">
                <a16:creationId xmlns:a16="http://schemas.microsoft.com/office/drawing/2014/main" id="{E6EE68C5-40DE-4949-BE93-5EACE16321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472" y="4659243"/>
            <a:ext cx="2871586" cy="24003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58A389E-8DFC-4A1D-86A8-80BAFC851BA2}"/>
              </a:ext>
            </a:extLst>
          </p:cNvPr>
          <p:cNvPicPr>
            <a:picLocks noChangeAspect="1"/>
          </p:cNvPicPr>
          <p:nvPr/>
        </p:nvPicPr>
        <p:blipFill>
          <a:blip r:embed="rId18"/>
          <a:stretch>
            <a:fillRect/>
          </a:stretch>
        </p:blipFill>
        <p:spPr>
          <a:xfrm>
            <a:off x="763805" y="831214"/>
            <a:ext cx="2095713" cy="1866288"/>
          </a:xfrm>
          <a:prstGeom prst="rect">
            <a:avLst/>
          </a:prstGeom>
          <a:effectLst>
            <a:glow rad="228600">
              <a:schemeClr val="accent5">
                <a:satMod val="175000"/>
                <a:alpha val="40000"/>
              </a:schemeClr>
            </a:glow>
            <a:reflection blurRad="6350" stA="50000" endA="300" endPos="38500" dist="50800" dir="5400000" sy="-100000" algn="bl" rotWithShape="0"/>
          </a:effectLst>
        </p:spPr>
      </p:pic>
      <p:sp>
        <p:nvSpPr>
          <p:cNvPr id="18" name="Rectangle 17">
            <a:extLst>
              <a:ext uri="{FF2B5EF4-FFF2-40B4-BE49-F238E27FC236}">
                <a16:creationId xmlns:a16="http://schemas.microsoft.com/office/drawing/2014/main" id="{C3981B31-C8AA-4265-BAF2-23CDA997031A}"/>
              </a:ext>
            </a:extLst>
          </p:cNvPr>
          <p:cNvSpPr/>
          <p:nvPr/>
        </p:nvSpPr>
        <p:spPr>
          <a:xfrm>
            <a:off x="227557" y="299505"/>
            <a:ext cx="6096000" cy="461665"/>
          </a:xfrm>
          <a:prstGeom prst="rect">
            <a:avLst/>
          </a:prstGeom>
        </p:spPr>
        <p:txBody>
          <a:bodyPr>
            <a:spAutoFit/>
          </a:bodyPr>
          <a:lstStyle/>
          <a:p>
            <a:r>
              <a:rPr lang="en-AU" sz="1200" dirty="0">
                <a:hlinkClick r:id="rId19"/>
              </a:rPr>
              <a:t>https://</a:t>
            </a:r>
            <a:r>
              <a:rPr lang="en-AU" sz="1200" dirty="0" err="1">
                <a:hlinkClick r:id="rId19"/>
              </a:rPr>
              <a:t>bengkulu.antaranews.com</a:t>
            </a:r>
            <a:r>
              <a:rPr lang="en-AU" sz="1200" dirty="0">
                <a:hlinkClick r:id="rId19"/>
              </a:rPr>
              <a:t>/</a:t>
            </a:r>
            <a:r>
              <a:rPr lang="en-AU" sz="1200" dirty="0" err="1">
                <a:hlinkClick r:id="rId19"/>
              </a:rPr>
              <a:t>berita</a:t>
            </a:r>
            <a:r>
              <a:rPr lang="en-AU" sz="1200" dirty="0">
                <a:hlinkClick r:id="rId19"/>
              </a:rPr>
              <a:t>/91983/universitas-bengkulu-gandeng-oxford-university-teliti-bahasa-enggano</a:t>
            </a:r>
            <a:endParaRPr lang="en-AU" sz="1200" dirty="0"/>
          </a:p>
        </p:txBody>
      </p:sp>
      <p:sp>
        <p:nvSpPr>
          <p:cNvPr id="33" name="TextBox 32">
            <a:extLst>
              <a:ext uri="{FF2B5EF4-FFF2-40B4-BE49-F238E27FC236}">
                <a16:creationId xmlns:a16="http://schemas.microsoft.com/office/drawing/2014/main" id="{C572C625-200D-4137-A439-09A94C42D318}"/>
              </a:ext>
            </a:extLst>
          </p:cNvPr>
          <p:cNvSpPr txBox="1"/>
          <p:nvPr/>
        </p:nvSpPr>
        <p:spPr>
          <a:xfrm>
            <a:off x="3697365" y="2049142"/>
            <a:ext cx="6098796" cy="1107996"/>
          </a:xfrm>
          <a:prstGeom prst="rect">
            <a:avLst/>
          </a:prstGeom>
          <a:noFill/>
        </p:spPr>
        <p:txBody>
          <a:bodyPr wrap="square">
            <a:spAutoFit/>
          </a:bodyPr>
          <a:lstStyle/>
          <a:p>
            <a:r>
              <a:rPr lang="en-AU" sz="6600" b="1" i="0" u="none" strike="noStrike" baseline="0" dirty="0" err="1">
                <a:ln w="22225">
                  <a:solidFill>
                    <a:schemeClr val="accent2"/>
                  </a:solidFill>
                  <a:prstDash val="solid"/>
                </a:ln>
                <a:solidFill>
                  <a:schemeClr val="accent2">
                    <a:lumMod val="40000"/>
                    <a:lumOff val="60000"/>
                  </a:schemeClr>
                </a:solidFill>
                <a:latin typeface="Open Sans Light" panose="020B0604020202020204" pitchFamily="34" charset="0"/>
              </a:rPr>
              <a:t>Mėk</a:t>
            </a:r>
            <a:r>
              <a:rPr lang="en-AU" sz="6600" b="1" i="0" u="none" strike="noStrike" baseline="0" dirty="0">
                <a:ln w="22225">
                  <a:solidFill>
                    <a:schemeClr val="accent2"/>
                  </a:solidFill>
                  <a:prstDash val="solid"/>
                </a:ln>
                <a:solidFill>
                  <a:schemeClr val="accent2">
                    <a:lumMod val="40000"/>
                    <a:lumOff val="60000"/>
                  </a:schemeClr>
                </a:solidFill>
                <a:latin typeface="Open Sans Light" panose="020B0604020202020204" pitchFamily="34" charset="0"/>
              </a:rPr>
              <a:t> </a:t>
            </a:r>
            <a:r>
              <a:rPr lang="en-AU" sz="6600" b="1" i="0" u="none" strike="noStrike" baseline="0" dirty="0" err="1">
                <a:ln w="22225">
                  <a:solidFill>
                    <a:schemeClr val="accent2"/>
                  </a:solidFill>
                  <a:prstDash val="solid"/>
                </a:ln>
                <a:solidFill>
                  <a:schemeClr val="accent2">
                    <a:lumMod val="40000"/>
                    <a:lumOff val="60000"/>
                  </a:schemeClr>
                </a:solidFill>
                <a:latin typeface="Open Sans Light" panose="020B0604020202020204" pitchFamily="34" charset="0"/>
              </a:rPr>
              <a:t>em</a:t>
            </a:r>
            <a:r>
              <a:rPr lang="en-AU" sz="6600" b="1" i="0" u="none" strike="noStrike" baseline="0" dirty="0">
                <a:ln w="22225">
                  <a:solidFill>
                    <a:schemeClr val="accent2"/>
                  </a:solidFill>
                  <a:prstDash val="solid"/>
                </a:ln>
                <a:solidFill>
                  <a:schemeClr val="accent2">
                    <a:lumMod val="40000"/>
                    <a:lumOff val="60000"/>
                  </a:schemeClr>
                </a:solidFill>
                <a:latin typeface="Open Sans Light" panose="020B0604020202020204" pitchFamily="34" charset="0"/>
              </a:rPr>
              <a:t> </a:t>
            </a:r>
            <a:r>
              <a:rPr lang="en-AU" sz="6600" b="1" i="0" u="none" strike="noStrike" baseline="0" dirty="0" err="1">
                <a:ln w="22225">
                  <a:solidFill>
                    <a:schemeClr val="accent2"/>
                  </a:solidFill>
                  <a:prstDash val="solid"/>
                </a:ln>
                <a:solidFill>
                  <a:schemeClr val="accent2">
                    <a:lumMod val="40000"/>
                    <a:lumOff val="60000"/>
                  </a:schemeClr>
                </a:solidFill>
                <a:latin typeface="Open Sans Light" panose="020B0604020202020204" pitchFamily="34" charset="0"/>
              </a:rPr>
              <a:t>neah</a:t>
            </a:r>
            <a:r>
              <a:rPr lang="en-AU" sz="6600" b="1" i="0" u="none" strike="noStrike" baseline="0" dirty="0">
                <a:ln w="22225">
                  <a:solidFill>
                    <a:schemeClr val="accent2"/>
                  </a:solidFill>
                  <a:prstDash val="solid"/>
                </a:ln>
                <a:solidFill>
                  <a:schemeClr val="accent2">
                    <a:lumMod val="40000"/>
                    <a:lumOff val="60000"/>
                  </a:schemeClr>
                </a:solidFill>
                <a:latin typeface="Open Sans Light" panose="020B0604020202020204" pitchFamily="34" charset="0"/>
              </a:rPr>
              <a:t>!</a:t>
            </a:r>
            <a:endParaRPr lang="en-AU" sz="6600" dirty="0"/>
          </a:p>
        </p:txBody>
      </p:sp>
    </p:spTree>
    <p:extLst>
      <p:ext uri="{BB962C8B-B14F-4D97-AF65-F5344CB8AC3E}">
        <p14:creationId xmlns:p14="http://schemas.microsoft.com/office/powerpoint/2010/main" val="187377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48FE-0FB8-4584-9EAC-0AF4FB20F264}"/>
              </a:ext>
            </a:extLst>
          </p:cNvPr>
          <p:cNvSpPr>
            <a:spLocks noGrp="1"/>
          </p:cNvSpPr>
          <p:nvPr>
            <p:ph type="title"/>
          </p:nvPr>
        </p:nvSpPr>
        <p:spPr>
          <a:xfrm>
            <a:off x="634202" y="428050"/>
            <a:ext cx="8596668" cy="1320800"/>
          </a:xfrm>
        </p:spPr>
        <p:txBody>
          <a:bodyPr/>
          <a:lstStyle/>
          <a:p>
            <a:r>
              <a:rPr lang="en-GB" dirty="0" err="1"/>
              <a:t>PENDAHULUAN</a:t>
            </a:r>
            <a:endParaRPr lang="en-AU" dirty="0"/>
          </a:p>
        </p:txBody>
      </p:sp>
      <p:sp>
        <p:nvSpPr>
          <p:cNvPr id="3" name="Content Placeholder 2">
            <a:extLst>
              <a:ext uri="{FF2B5EF4-FFF2-40B4-BE49-F238E27FC236}">
                <a16:creationId xmlns:a16="http://schemas.microsoft.com/office/drawing/2014/main" id="{9B37ACB9-8C4A-425E-9271-6D3D0781EA85}"/>
              </a:ext>
            </a:extLst>
          </p:cNvPr>
          <p:cNvSpPr>
            <a:spLocks noGrp="1"/>
          </p:cNvSpPr>
          <p:nvPr>
            <p:ph idx="1"/>
          </p:nvPr>
        </p:nvSpPr>
        <p:spPr>
          <a:xfrm>
            <a:off x="482329" y="1318119"/>
            <a:ext cx="9432825" cy="3880773"/>
          </a:xfrm>
        </p:spPr>
        <p:txBody>
          <a:bodyPr>
            <a:noAutofit/>
          </a:bodyPr>
          <a:lstStyle/>
          <a:p>
            <a:r>
              <a:rPr lang="en-GB" sz="2400" dirty="0">
                <a:solidFill>
                  <a:schemeClr val="tx1"/>
                </a:solidFill>
                <a:latin typeface="Times New Roman" panose="02020603050405020304" pitchFamily="18" charset="0"/>
                <a:ea typeface="Times New Roman" panose="02020603050405020304" pitchFamily="18" charset="0"/>
              </a:rPr>
              <a:t>B</a:t>
            </a:r>
            <a:r>
              <a:rPr lang="id-ID" sz="2400" dirty="0">
                <a:solidFill>
                  <a:schemeClr val="tx1"/>
                </a:solidFill>
                <a:effectLst/>
                <a:latin typeface="Times New Roman" panose="02020603050405020304" pitchFamily="18" charset="0"/>
                <a:ea typeface="Times New Roman" panose="02020603050405020304" pitchFamily="18" charset="0"/>
              </a:rPr>
              <a:t>ahasa Enggano termasuk dalam ancaman kepunahan</a:t>
            </a:r>
            <a:r>
              <a:rPr lang="en-GB" sz="2400" dirty="0">
                <a:solidFill>
                  <a:schemeClr val="tx1"/>
                </a:solidFill>
                <a:effectLst/>
                <a:latin typeface="Times New Roman" panose="02020603050405020304" pitchFamily="18" charset="0"/>
                <a:ea typeface="Times New Roman" panose="02020603050405020304" pitchFamily="18" charset="0"/>
              </a:rPr>
              <a:t> (j</a:t>
            </a:r>
            <a:r>
              <a:rPr lang="id-ID" sz="2400" dirty="0">
                <a:solidFill>
                  <a:schemeClr val="tx1"/>
                </a:solidFill>
                <a:effectLst/>
                <a:latin typeface="Times New Roman" panose="02020603050405020304" pitchFamily="18" charset="0"/>
                <a:ea typeface="Times New Roman" panose="02020603050405020304" pitchFamily="18" charset="0"/>
              </a:rPr>
              <a:t>umlah penduduknya di bawah 10.000 penutur</a:t>
            </a:r>
            <a:r>
              <a:rPr lang="en-GB" sz="2400" dirty="0">
                <a:solidFill>
                  <a:schemeClr val="tx1"/>
                </a:solidFill>
                <a:effectLst/>
                <a:latin typeface="Times New Roman" panose="02020603050405020304" pitchFamily="18" charset="0"/>
                <a:ea typeface="Times New Roman" panose="02020603050405020304" pitchFamily="18" charset="0"/>
              </a:rPr>
              <a:t>. B</a:t>
            </a:r>
            <a:r>
              <a:rPr lang="en-US" sz="2400" dirty="0" err="1">
                <a:solidFill>
                  <a:schemeClr val="tx1"/>
                </a:solidFill>
                <a:effectLst/>
                <a:latin typeface="Times New Roman" panose="02020603050405020304" pitchFamily="18" charset="0"/>
                <a:ea typeface="Times New Roman" panose="02020603050405020304" pitchFamily="18" charset="0"/>
              </a:rPr>
              <a:t>ahasa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Enggano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termasuk</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dalam</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kategori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bahasa</a:t>
            </a:r>
            <a:r>
              <a:rPr lang="en-US" sz="2400" dirty="0">
                <a:solidFill>
                  <a:schemeClr val="tx1"/>
                </a:solidFill>
                <a:effectLst/>
                <a:latin typeface="Times New Roman" panose="02020603050405020304" pitchFamily="18" charset="0"/>
                <a:ea typeface="Times New Roman" panose="02020603050405020304" pitchFamily="18" charset="0"/>
              </a:rPr>
              <a:t> yang </a:t>
            </a:r>
            <a:r>
              <a:rPr lang="en-US" sz="2400" dirty="0" err="1">
                <a:solidFill>
                  <a:schemeClr val="tx1"/>
                </a:solidFill>
                <a:effectLst/>
                <a:latin typeface="Times New Roman" panose="02020603050405020304" pitchFamily="18" charset="0"/>
                <a:ea typeface="Times New Roman" panose="02020603050405020304" pitchFamily="18" charset="0"/>
              </a:rPr>
              <a:t>mengalami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kemunduran</a:t>
            </a:r>
            <a:r>
              <a:rPr lang="en-US" sz="2400" dirty="0">
                <a:solidFill>
                  <a:schemeClr val="tx1"/>
                </a:solidFill>
                <a:effectLst/>
                <a:latin typeface="Times New Roman" panose="02020603050405020304" pitchFamily="18" charset="0"/>
                <a:ea typeface="Times New Roman" panose="02020603050405020304" pitchFamily="18" charset="0"/>
              </a:rPr>
              <a:t> yang </a:t>
            </a:r>
            <a:r>
              <a:rPr lang="en-US" sz="2400" dirty="0" err="1">
                <a:solidFill>
                  <a:schemeClr val="tx1"/>
                </a:solidFill>
                <a:effectLst/>
                <a:latin typeface="Times New Roman" panose="02020603050405020304" pitchFamily="18" charset="0"/>
                <a:ea typeface="Times New Roman" panose="02020603050405020304" pitchFamily="18" charset="0"/>
              </a:rPr>
              <a:t>setara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dengan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mulai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terancam</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punah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dissapearing</a:t>
            </a:r>
            <a:r>
              <a:rPr lang="en-US" sz="2400" dirty="0">
                <a:solidFill>
                  <a:schemeClr val="tx1"/>
                </a:solidFill>
                <a:effectLst/>
                <a:latin typeface="Times New Roman" panose="02020603050405020304" pitchFamily="18" charset="0"/>
                <a:ea typeface="Times New Roman" panose="02020603050405020304" pitchFamily="18" charset="0"/>
              </a:rPr>
              <a:t>) </a:t>
            </a:r>
            <a:r>
              <a:rPr lang="en-GB" sz="2400" dirty="0">
                <a:solidFill>
                  <a:schemeClr val="tx1"/>
                </a:solidFill>
                <a:effectLst/>
                <a:latin typeface="Times New Roman" panose="02020603050405020304" pitchFamily="18" charset="0"/>
                <a:ea typeface="Times New Roman" panose="02020603050405020304" pitchFamily="18" charset="0"/>
              </a:rPr>
              <a:t>(</a:t>
            </a:r>
            <a:r>
              <a:rPr lang="en-GB" sz="2400" dirty="0" err="1">
                <a:solidFill>
                  <a:schemeClr val="tx1"/>
                </a:solidFill>
                <a:effectLst/>
                <a:latin typeface="Times New Roman" panose="02020603050405020304" pitchFamily="18" charset="0"/>
                <a:ea typeface="Times New Roman" panose="02020603050405020304" pitchFamily="18" charset="0"/>
              </a:rPr>
              <a:t>Herawaty</a:t>
            </a:r>
            <a:r>
              <a:rPr lang="en-GB" sz="2400" dirty="0">
                <a:solidFill>
                  <a:schemeClr val="tx1"/>
                </a:solidFill>
                <a:effectLst/>
                <a:latin typeface="Times New Roman" panose="02020603050405020304" pitchFamily="18" charset="0"/>
                <a:ea typeface="Times New Roman" panose="02020603050405020304" pitchFamily="18" charset="0"/>
              </a:rPr>
              <a:t> (1998), </a:t>
            </a:r>
            <a:r>
              <a:rPr lang="id-ID" sz="2400" dirty="0">
                <a:solidFill>
                  <a:schemeClr val="tx1"/>
                </a:solidFill>
                <a:effectLst/>
                <a:latin typeface="Times New Roman" panose="02020603050405020304" pitchFamily="18" charset="0"/>
                <a:ea typeface="Times New Roman" panose="02020603050405020304" pitchFamily="18" charset="0"/>
              </a:rPr>
              <a:t>Wurn</a:t>
            </a:r>
            <a:r>
              <a:rPr lang="en-GB" sz="2400" dirty="0">
                <a:solidFill>
                  <a:schemeClr val="tx1"/>
                </a:solidFill>
                <a:effectLst/>
                <a:latin typeface="Times New Roman" panose="02020603050405020304" pitchFamily="18" charset="0"/>
                <a:ea typeface="Times New Roman" panose="02020603050405020304" pitchFamily="18" charset="0"/>
              </a:rPr>
              <a:t> (</a:t>
            </a:r>
            <a:r>
              <a:rPr lang="id-ID" sz="2400" dirty="0">
                <a:solidFill>
                  <a:schemeClr val="tx1"/>
                </a:solidFill>
                <a:effectLst/>
                <a:latin typeface="Times New Roman" panose="02020603050405020304" pitchFamily="18" charset="0"/>
                <a:ea typeface="Times New Roman" panose="02020603050405020304" pitchFamily="18" charset="0"/>
              </a:rPr>
              <a:t>2000</a:t>
            </a:r>
            <a:r>
              <a:rPr lang="en-GB" sz="2400" dirty="0">
                <a:solidFill>
                  <a:schemeClr val="tx1"/>
                </a:solidFill>
                <a:effectLst/>
                <a:latin typeface="Times New Roman" panose="02020603050405020304" pitchFamily="18" charset="0"/>
                <a:ea typeface="Times New Roman" panose="02020603050405020304" pitchFamily="18" charset="0"/>
              </a:rPr>
              <a:t>), dan </a:t>
            </a:r>
            <a:r>
              <a:rPr lang="en-US" sz="2400" dirty="0">
                <a:solidFill>
                  <a:schemeClr val="tx1"/>
                </a:solidFill>
                <a:effectLst/>
                <a:latin typeface="Times New Roman" panose="02020603050405020304" pitchFamily="18" charset="0"/>
                <a:ea typeface="Times New Roman" panose="02020603050405020304" pitchFamily="18" charset="0"/>
              </a:rPr>
              <a:t>Wibowo (2014). </a:t>
            </a:r>
            <a:endParaRPr lang="en-GB" sz="2400" dirty="0">
              <a:solidFill>
                <a:schemeClr val="tx1"/>
              </a:solidFill>
              <a:effectLst/>
              <a:latin typeface="Times New Roman" panose="02020603050405020304" pitchFamily="18" charset="0"/>
              <a:ea typeface="Times New Roman" panose="02020603050405020304" pitchFamily="18" charset="0"/>
            </a:endParaRPr>
          </a:p>
          <a:p>
            <a:r>
              <a:rPr lang="id-ID" sz="2400" dirty="0">
                <a:solidFill>
                  <a:schemeClr val="tx1"/>
                </a:solidFill>
                <a:effectLst/>
                <a:latin typeface="Times New Roman" panose="02020603050405020304" pitchFamily="18" charset="0"/>
                <a:ea typeface="Times New Roman" panose="02020603050405020304" pitchFamily="18" charset="0"/>
              </a:rPr>
              <a:t>Masyarakat Enggano pada tahu 2015 terdiri atas 2.800 jiwa, namun saat ini tahun 2019 sudah mencapai 4.241 jiwa dengan rincian 30% merupakan pendatang (Supriadi, 2015; Kec. Enggano, 2019). </a:t>
            </a:r>
            <a:endParaRPr lang="en-GB" sz="2400" dirty="0">
              <a:solidFill>
                <a:schemeClr val="tx1"/>
              </a:solidFill>
              <a:effectLst/>
              <a:latin typeface="Times New Roman" panose="02020603050405020304" pitchFamily="18" charset="0"/>
              <a:ea typeface="Times New Roman" panose="02020603050405020304" pitchFamily="18" charset="0"/>
            </a:endParaRPr>
          </a:p>
          <a:p>
            <a:r>
              <a:rPr lang="en-GB" sz="2400" dirty="0" err="1">
                <a:solidFill>
                  <a:schemeClr val="tx1"/>
                </a:solidFill>
                <a:effectLst/>
                <a:latin typeface="Times New Roman" panose="02020603050405020304" pitchFamily="18" charset="0"/>
                <a:ea typeface="Times New Roman" panose="02020603050405020304" pitchFamily="18" charset="0"/>
              </a:rPr>
              <a:t>Peraturan</a:t>
            </a:r>
            <a:r>
              <a:rPr lang="en-GB" sz="2400" dirty="0">
                <a:solidFill>
                  <a:schemeClr val="tx1"/>
                </a:solidFill>
                <a:effectLst/>
                <a:latin typeface="Times New Roman" panose="02020603050405020304" pitchFamily="18" charset="0"/>
                <a:ea typeface="Times New Roman" panose="02020603050405020304" pitchFamily="18" charset="0"/>
              </a:rPr>
              <a:t> Menteri Pendidikan dan </a:t>
            </a:r>
            <a:r>
              <a:rPr lang="en-GB" sz="2400" dirty="0" err="1">
                <a:solidFill>
                  <a:schemeClr val="tx1"/>
                </a:solidFill>
                <a:effectLst/>
                <a:latin typeface="Times New Roman" panose="02020603050405020304" pitchFamily="18" charset="0"/>
                <a:ea typeface="Times New Roman" panose="02020603050405020304" pitchFamily="18" charset="0"/>
              </a:rPr>
              <a:t>Kebudayaan</a:t>
            </a:r>
            <a:r>
              <a:rPr lang="en-GB" sz="2400" dirty="0">
                <a:solidFill>
                  <a:schemeClr val="tx1"/>
                </a:solidFill>
                <a:effectLst/>
                <a:latin typeface="Times New Roman" panose="02020603050405020304" pitchFamily="18" charset="0"/>
                <a:ea typeface="Times New Roman" panose="02020603050405020304" pitchFamily="18" charset="0"/>
              </a:rPr>
              <a:t> RI </a:t>
            </a:r>
            <a:r>
              <a:rPr lang="en-GB" sz="2400" dirty="0" err="1">
                <a:solidFill>
                  <a:schemeClr val="tx1"/>
                </a:solidFill>
                <a:effectLst/>
                <a:latin typeface="Times New Roman" panose="02020603050405020304" pitchFamily="18" charset="0"/>
                <a:ea typeface="Times New Roman" panose="02020603050405020304" pitchFamily="18" charset="0"/>
              </a:rPr>
              <a:t>Nomor</a:t>
            </a:r>
            <a:r>
              <a:rPr lang="en-GB" sz="2400" dirty="0">
                <a:solidFill>
                  <a:schemeClr val="tx1"/>
                </a:solidFill>
                <a:effectLst/>
                <a:latin typeface="Times New Roman" panose="02020603050405020304" pitchFamily="18" charset="0"/>
                <a:ea typeface="Times New Roman" panose="02020603050405020304" pitchFamily="18" charset="0"/>
              </a:rPr>
              <a:t> 79 </a:t>
            </a:r>
            <a:r>
              <a:rPr lang="en-GB" sz="2400" dirty="0" err="1">
                <a:solidFill>
                  <a:schemeClr val="tx1"/>
                </a:solidFill>
                <a:effectLst/>
                <a:latin typeface="Times New Roman" panose="02020603050405020304" pitchFamily="18" charset="0"/>
                <a:ea typeface="Times New Roman" panose="02020603050405020304" pitchFamily="18" charset="0"/>
              </a:rPr>
              <a:t>Tahun</a:t>
            </a:r>
            <a:r>
              <a:rPr lang="en-GB" sz="2400" dirty="0">
                <a:solidFill>
                  <a:schemeClr val="tx1"/>
                </a:solidFill>
                <a:effectLst/>
                <a:latin typeface="Times New Roman" panose="02020603050405020304" pitchFamily="18" charset="0"/>
                <a:ea typeface="Times New Roman" panose="02020603050405020304" pitchFamily="18" charset="0"/>
              </a:rPr>
              <a:t> 2014 </a:t>
            </a:r>
            <a:r>
              <a:rPr lang="en-GB" sz="2400" dirty="0" err="1">
                <a:solidFill>
                  <a:schemeClr val="tx1"/>
                </a:solidFill>
                <a:effectLst/>
                <a:latin typeface="Times New Roman" panose="02020603050405020304" pitchFamily="18" charset="0"/>
                <a:ea typeface="Times New Roman" panose="02020603050405020304" pitchFamily="18" charset="0"/>
              </a:rPr>
              <a:t>dalam</a:t>
            </a:r>
            <a:r>
              <a:rPr lang="en-GB" sz="2400" dirty="0">
                <a:solidFill>
                  <a:schemeClr val="tx1"/>
                </a:solidFill>
                <a:effectLst/>
                <a:latin typeface="Times New Roman" panose="02020603050405020304" pitchFamily="18" charset="0"/>
                <a:ea typeface="Times New Roman" panose="02020603050405020304" pitchFamily="18" charset="0"/>
              </a:rPr>
              <a:t> </a:t>
            </a:r>
            <a:r>
              <a:rPr lang="en-GB" sz="2400" dirty="0" err="1">
                <a:solidFill>
                  <a:schemeClr val="tx1"/>
                </a:solidFill>
                <a:effectLst/>
                <a:latin typeface="Times New Roman" panose="02020603050405020304" pitchFamily="18" charset="0"/>
                <a:ea typeface="Times New Roman" panose="02020603050405020304" pitchFamily="18" charset="0"/>
              </a:rPr>
              <a:t>Kurikulum</a:t>
            </a:r>
            <a:r>
              <a:rPr lang="en-GB" sz="2400" dirty="0">
                <a:solidFill>
                  <a:schemeClr val="tx1"/>
                </a:solidFill>
                <a:effectLst/>
                <a:latin typeface="Times New Roman" panose="02020603050405020304" pitchFamily="18" charset="0"/>
                <a:ea typeface="Times New Roman" panose="02020603050405020304" pitchFamily="18" charset="0"/>
              </a:rPr>
              <a:t> 2013. </a:t>
            </a:r>
            <a:r>
              <a:rPr lang="en-AU" sz="2400" dirty="0" err="1">
                <a:solidFill>
                  <a:schemeClr val="tx1"/>
                </a:solidFill>
                <a:effectLst/>
                <a:latin typeface="Times New Roman" panose="02020603050405020304" pitchFamily="18" charset="0"/>
                <a:ea typeface="Times New Roman" panose="02020603050405020304" pitchFamily="18" charset="0"/>
              </a:rPr>
              <a:t>Muatan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lokal</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adalah</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bahan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kajian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atau</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mata</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pelajaran</a:t>
            </a:r>
            <a:r>
              <a:rPr lang="en-AU" sz="2400" dirty="0">
                <a:solidFill>
                  <a:schemeClr val="tx1"/>
                </a:solidFill>
                <a:effectLst/>
                <a:latin typeface="Times New Roman" panose="02020603050405020304" pitchFamily="18" charset="0"/>
                <a:ea typeface="Times New Roman" panose="02020603050405020304" pitchFamily="18" charset="0"/>
              </a:rPr>
              <a:t> pada </a:t>
            </a:r>
            <a:r>
              <a:rPr lang="en-AU" sz="2400" dirty="0" err="1">
                <a:solidFill>
                  <a:schemeClr val="tx1"/>
                </a:solidFill>
                <a:effectLst/>
                <a:latin typeface="Times New Roman" panose="02020603050405020304" pitchFamily="18" charset="0"/>
                <a:ea typeface="Times New Roman" panose="02020603050405020304" pitchFamily="18" charset="0"/>
              </a:rPr>
              <a:t>satuan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pendidikan</a:t>
            </a:r>
            <a:r>
              <a:rPr lang="en-AU" sz="2400" dirty="0">
                <a:solidFill>
                  <a:schemeClr val="tx1"/>
                </a:solidFill>
                <a:effectLst/>
                <a:latin typeface="Times New Roman" panose="02020603050405020304" pitchFamily="18" charset="0"/>
                <a:ea typeface="Times New Roman" panose="02020603050405020304" pitchFamily="18" charset="0"/>
              </a:rPr>
              <a:t> yang </a:t>
            </a:r>
            <a:r>
              <a:rPr lang="en-AU" sz="2400" dirty="0" err="1">
                <a:solidFill>
                  <a:schemeClr val="tx1"/>
                </a:solidFill>
                <a:effectLst/>
                <a:latin typeface="Times New Roman" panose="02020603050405020304" pitchFamily="18" charset="0"/>
                <a:ea typeface="Times New Roman" panose="02020603050405020304" pitchFamily="18" charset="0"/>
              </a:rPr>
              <a:t>berisi</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muatan</a:t>
            </a:r>
            <a:r>
              <a:rPr lang="en-AU" sz="2400" dirty="0">
                <a:solidFill>
                  <a:schemeClr val="tx1"/>
                </a:solidFill>
                <a:effectLst/>
                <a:latin typeface="Times New Roman" panose="02020603050405020304" pitchFamily="18" charset="0"/>
                <a:ea typeface="Times New Roman" panose="02020603050405020304" pitchFamily="18" charset="0"/>
              </a:rPr>
              <a:t> dan proses </a:t>
            </a:r>
            <a:r>
              <a:rPr lang="en-AU" sz="2400" dirty="0" err="1">
                <a:solidFill>
                  <a:schemeClr val="tx1"/>
                </a:solidFill>
                <a:effectLst/>
                <a:latin typeface="Times New Roman" panose="02020603050405020304" pitchFamily="18" charset="0"/>
                <a:ea typeface="Times New Roman" panose="02020603050405020304" pitchFamily="18" charset="0"/>
              </a:rPr>
              <a:t>pembelajaran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tentang</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potensi</a:t>
            </a:r>
            <a:r>
              <a:rPr lang="en-AU" sz="2400" dirty="0">
                <a:solidFill>
                  <a:schemeClr val="tx1"/>
                </a:solidFill>
                <a:effectLst/>
                <a:latin typeface="Times New Roman" panose="02020603050405020304" pitchFamily="18" charset="0"/>
                <a:ea typeface="Times New Roman" panose="02020603050405020304" pitchFamily="18" charset="0"/>
              </a:rPr>
              <a:t> dan </a:t>
            </a:r>
            <a:r>
              <a:rPr lang="en-AU" sz="2400" dirty="0" err="1">
                <a:solidFill>
                  <a:schemeClr val="tx1"/>
                </a:solidFill>
                <a:effectLst/>
                <a:latin typeface="Times New Roman" panose="02020603050405020304" pitchFamily="18" charset="0"/>
                <a:ea typeface="Times New Roman" panose="02020603050405020304" pitchFamily="18" charset="0"/>
              </a:rPr>
              <a:t>keunikan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lokal</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Pasal</a:t>
            </a:r>
            <a:r>
              <a:rPr lang="en-AU" sz="2400" dirty="0">
                <a:solidFill>
                  <a:schemeClr val="tx1"/>
                </a:solidFill>
                <a:effectLst/>
                <a:latin typeface="Times New Roman" panose="02020603050405020304" pitchFamily="18" charset="0"/>
                <a:ea typeface="Times New Roman" panose="02020603050405020304" pitchFamily="18" charset="0"/>
              </a:rPr>
              <a:t> 1 Ayat 1). Bahasa </a:t>
            </a:r>
            <a:r>
              <a:rPr lang="en-AU" sz="2400" dirty="0" err="1">
                <a:solidFill>
                  <a:schemeClr val="tx1"/>
                </a:solidFill>
                <a:effectLst/>
                <a:latin typeface="Times New Roman" panose="02020603050405020304" pitchFamily="18" charset="0"/>
                <a:ea typeface="Times New Roman" panose="02020603050405020304" pitchFamily="18" charset="0"/>
              </a:rPr>
              <a:t>sebagai</a:t>
            </a:r>
            <a:r>
              <a:rPr lang="en-AU" sz="2400" dirty="0">
                <a:solidFill>
                  <a:schemeClr val="tx1"/>
                </a:solidFill>
                <a:effectLst/>
                <a:latin typeface="Times New Roman" panose="02020603050405020304" pitchFamily="18" charset="0"/>
                <a:ea typeface="Times New Roman" panose="02020603050405020304" pitchFamily="18" charset="0"/>
              </a:rPr>
              <a:t> salah </a:t>
            </a:r>
            <a:r>
              <a:rPr lang="en-AU" sz="2400" dirty="0" err="1">
                <a:solidFill>
                  <a:schemeClr val="tx1"/>
                </a:solidFill>
                <a:effectLst/>
                <a:latin typeface="Times New Roman" panose="02020603050405020304" pitchFamily="18" charset="0"/>
                <a:ea typeface="Times New Roman" panose="02020603050405020304" pitchFamily="18" charset="0"/>
              </a:rPr>
              <a:t>satu</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muatan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lokal</a:t>
            </a:r>
            <a:r>
              <a:rPr lang="en-AU" sz="2400" dirty="0">
                <a:solidFill>
                  <a:schemeClr val="tx1"/>
                </a:solidFill>
                <a:effectLst/>
                <a:latin typeface="Times New Roman" panose="02020603050405020304" pitchFamily="18" charset="0"/>
                <a:ea typeface="Times New Roman" panose="02020603050405020304" pitchFamily="18" charset="0"/>
              </a:rPr>
              <a:t> yang </a:t>
            </a:r>
            <a:r>
              <a:rPr lang="en-AU" sz="2400" dirty="0" err="1">
                <a:solidFill>
                  <a:schemeClr val="tx1"/>
                </a:solidFill>
                <a:effectLst/>
                <a:latin typeface="Times New Roman" panose="02020603050405020304" pitchFamily="18" charset="0"/>
                <a:ea typeface="Times New Roman" panose="02020603050405020304" pitchFamily="18" charset="0"/>
              </a:rPr>
              <a:t>dianjurkan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selain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seni</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budaya</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prakarya</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teknologi</a:t>
            </a:r>
            <a:r>
              <a:rPr lang="en-AU" sz="2400" dirty="0">
                <a:solidFill>
                  <a:schemeClr val="tx1"/>
                </a:solidFill>
                <a:effectLst/>
                <a:latin typeface="Times New Roman" panose="02020603050405020304" pitchFamily="18" charset="0"/>
                <a:ea typeface="Times New Roman" panose="02020603050405020304" pitchFamily="18" charset="0"/>
              </a:rPr>
              <a:t>, dan </a:t>
            </a:r>
            <a:r>
              <a:rPr lang="en-AU" sz="2400" dirty="0" err="1">
                <a:solidFill>
                  <a:schemeClr val="tx1"/>
                </a:solidFill>
                <a:effectLst/>
                <a:latin typeface="Times New Roman" panose="02020603050405020304" pitchFamily="18" charset="0"/>
                <a:ea typeface="Times New Roman" panose="02020603050405020304" pitchFamily="18" charset="0"/>
              </a:rPr>
              <a:t>pendidikan</a:t>
            </a:r>
            <a:r>
              <a:rPr lang="en-AU" sz="2400" dirty="0">
                <a:solidFill>
                  <a:schemeClr val="tx1"/>
                </a:solidFill>
                <a:effectLst/>
                <a:latin typeface="Times New Roman" panose="02020603050405020304" pitchFamily="18" charset="0"/>
                <a:ea typeface="Times New Roman" panose="02020603050405020304" pitchFamily="18" charset="0"/>
              </a:rPr>
              <a:t> </a:t>
            </a:r>
            <a:r>
              <a:rPr lang="en-AU" sz="2400" dirty="0" err="1">
                <a:solidFill>
                  <a:schemeClr val="tx1"/>
                </a:solidFill>
                <a:effectLst/>
                <a:latin typeface="Times New Roman" panose="02020603050405020304" pitchFamily="18" charset="0"/>
                <a:ea typeface="Times New Roman" panose="02020603050405020304" pitchFamily="18" charset="0"/>
              </a:rPr>
              <a:t>jasmani</a:t>
            </a:r>
            <a:r>
              <a:rPr lang="en-AU" sz="2400" dirty="0">
                <a:solidFill>
                  <a:schemeClr val="tx1"/>
                </a:solidFill>
                <a:effectLst/>
                <a:latin typeface="Times New Roman" panose="02020603050405020304" pitchFamily="18" charset="0"/>
                <a:ea typeface="Times New Roman" panose="02020603050405020304" pitchFamily="18" charset="0"/>
              </a:rPr>
              <a:t>.</a:t>
            </a:r>
          </a:p>
          <a:p>
            <a:endParaRPr lang="en-AU" sz="2400" dirty="0">
              <a:solidFill>
                <a:schemeClr val="tx1"/>
              </a:solidFill>
            </a:endParaRPr>
          </a:p>
        </p:txBody>
      </p:sp>
    </p:spTree>
    <p:extLst>
      <p:ext uri="{BB962C8B-B14F-4D97-AF65-F5344CB8AC3E}">
        <p14:creationId xmlns:p14="http://schemas.microsoft.com/office/powerpoint/2010/main" val="11920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9EC0-8501-4EBE-8502-6E67178AAF8C}"/>
              </a:ext>
            </a:extLst>
          </p:cNvPr>
          <p:cNvSpPr>
            <a:spLocks noGrp="1"/>
          </p:cNvSpPr>
          <p:nvPr>
            <p:ph type="title"/>
          </p:nvPr>
        </p:nvSpPr>
        <p:spPr>
          <a:xfrm>
            <a:off x="677334" y="816638"/>
            <a:ext cx="8596668" cy="1320800"/>
          </a:xfrm>
        </p:spPr>
        <p:txBody>
          <a:bodyPr/>
          <a:lstStyle/>
          <a:p>
            <a:r>
              <a:rPr lang="en-GB" dirty="0" err="1"/>
              <a:t>PENDAHULUAN</a:t>
            </a:r>
            <a:endParaRPr lang="en-AU" dirty="0"/>
          </a:p>
        </p:txBody>
      </p:sp>
      <p:sp>
        <p:nvSpPr>
          <p:cNvPr id="3" name="Content Placeholder 2">
            <a:extLst>
              <a:ext uri="{FF2B5EF4-FFF2-40B4-BE49-F238E27FC236}">
                <a16:creationId xmlns:a16="http://schemas.microsoft.com/office/drawing/2014/main" id="{13DD830A-C40E-4920-8D80-9CE4E4A9BB6D}"/>
              </a:ext>
            </a:extLst>
          </p:cNvPr>
          <p:cNvSpPr>
            <a:spLocks noGrp="1"/>
          </p:cNvSpPr>
          <p:nvPr>
            <p:ph idx="1"/>
          </p:nvPr>
        </p:nvSpPr>
        <p:spPr>
          <a:xfrm>
            <a:off x="677333" y="1573359"/>
            <a:ext cx="8970005" cy="3880773"/>
          </a:xfrm>
        </p:spPr>
        <p:txBody>
          <a:bodyPr>
            <a:noAutofit/>
          </a:bodyPr>
          <a:lstStyle/>
          <a:p>
            <a:r>
              <a:rPr lang="en-US" sz="2000" dirty="0" err="1">
                <a:solidFill>
                  <a:schemeClr val="tx1"/>
                </a:solidFill>
                <a:effectLst/>
                <a:latin typeface="Times New Roman" panose="02020603050405020304" pitchFamily="18" charset="0"/>
                <a:ea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rPr>
              <a:t> 41 dan </a:t>
            </a:r>
            <a:r>
              <a:rPr lang="en-US" sz="2000" dirty="0" err="1">
                <a:solidFill>
                  <a:schemeClr val="tx1"/>
                </a:solidFill>
                <a:effectLst/>
                <a:latin typeface="Times New Roman" panose="02020603050405020304" pitchFamily="18" charset="0"/>
                <a:ea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rPr>
              <a:t> 42 </a:t>
            </a:r>
            <a:r>
              <a:rPr lang="en-US" sz="2000" dirty="0" err="1">
                <a:solidFill>
                  <a:schemeClr val="tx1"/>
                </a:solidFill>
                <a:effectLst/>
                <a:latin typeface="Times New Roman" panose="02020603050405020304" pitchFamily="18" charset="0"/>
                <a:ea typeface="Times New Roman" panose="02020603050405020304" pitchFamily="18" charset="0"/>
              </a:rPr>
              <a:t>Undang-Undang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Nomor</a:t>
            </a:r>
            <a:r>
              <a:rPr lang="en-US" sz="2000" dirty="0">
                <a:solidFill>
                  <a:schemeClr val="tx1"/>
                </a:solidFill>
                <a:effectLst/>
                <a:latin typeface="Times New Roman" panose="02020603050405020304" pitchFamily="18" charset="0"/>
                <a:ea typeface="Times New Roman" panose="02020603050405020304" pitchFamily="18" charset="0"/>
              </a:rPr>
              <a:t> 24 </a:t>
            </a:r>
            <a:r>
              <a:rPr lang="en-US" sz="2000" dirty="0" err="1">
                <a:solidFill>
                  <a:schemeClr val="tx1"/>
                </a:solidFill>
                <a:effectLst/>
                <a:latin typeface="Times New Roman" panose="02020603050405020304" pitchFamily="18" charset="0"/>
                <a:ea typeface="Times New Roman" panose="02020603050405020304" pitchFamily="18" charset="0"/>
              </a:rPr>
              <a:t>Tahun</a:t>
            </a:r>
            <a:r>
              <a:rPr lang="en-US" sz="2000" dirty="0">
                <a:solidFill>
                  <a:schemeClr val="tx1"/>
                </a:solidFill>
                <a:effectLst/>
                <a:latin typeface="Times New Roman" panose="02020603050405020304" pitchFamily="18" charset="0"/>
                <a:ea typeface="Times New Roman" panose="02020603050405020304" pitchFamily="18" charset="0"/>
              </a:rPr>
              <a:t> 2009, </a:t>
            </a:r>
            <a:r>
              <a:rPr lang="en-US" sz="2000" dirty="0" err="1">
                <a:solidFill>
                  <a:schemeClr val="tx1"/>
                </a:solidFill>
                <a:effectLst/>
                <a:latin typeface="Times New Roman" panose="02020603050405020304" pitchFamily="18" charset="0"/>
                <a:ea typeface="Times New Roman" panose="02020603050405020304" pitchFamily="18" charset="0"/>
              </a:rPr>
              <a:t>penanganan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bahasa</a:t>
            </a:r>
            <a:r>
              <a:rPr lang="en-US" sz="2000" dirty="0">
                <a:solidFill>
                  <a:schemeClr val="tx1"/>
                </a:solidFill>
                <a:effectLst/>
                <a:latin typeface="Times New Roman" panose="02020603050405020304" pitchFamily="18" charset="0"/>
                <a:ea typeface="Times New Roman" panose="02020603050405020304" pitchFamily="18" charset="0"/>
              </a:rPr>
              <a:t> dan sastra </a:t>
            </a:r>
            <a:r>
              <a:rPr lang="en-US" sz="2000" dirty="0" err="1">
                <a:solidFill>
                  <a:schemeClr val="tx1"/>
                </a:solidFill>
                <a:effectLst/>
                <a:latin typeface="Times New Roman" panose="02020603050405020304" pitchFamily="18" charset="0"/>
                <a:ea typeface="Times New Roman" panose="02020603050405020304" pitchFamily="18" charset="0"/>
              </a:rPr>
              <a:t>daerah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menjadi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tanggung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jawab</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pemerintah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daerah</a:t>
            </a:r>
            <a:r>
              <a:rPr lang="en-US" sz="2000" dirty="0">
                <a:solidFill>
                  <a:schemeClr val="tx1"/>
                </a:solidFill>
                <a:effectLst/>
                <a:latin typeface="Times New Roman" panose="02020603050405020304" pitchFamily="18" charset="0"/>
                <a:ea typeface="Times New Roman" panose="02020603050405020304" pitchFamily="18" charset="0"/>
              </a:rPr>
              <a:t>.</a:t>
            </a:r>
          </a:p>
          <a:p>
            <a:r>
              <a:rPr lang="en-US" sz="2000" dirty="0" err="1">
                <a:solidFill>
                  <a:schemeClr val="tx1"/>
                </a:solidFill>
                <a:effectLst/>
                <a:latin typeface="Times New Roman" panose="02020603050405020304" pitchFamily="18" charset="0"/>
                <a:ea typeface="Times New Roman" panose="02020603050405020304" pitchFamily="18" charset="0"/>
              </a:rPr>
              <a:t>Pemerintah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daerah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harus</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berkoordinasi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dengan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pemerintah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pusat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sebagai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pembuat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kebijakan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nasional</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kebahasaan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Selain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berupa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pembagian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tugas</a:t>
            </a:r>
            <a:r>
              <a:rPr lang="en-US" sz="2000" dirty="0">
                <a:solidFill>
                  <a:schemeClr val="tx1"/>
                </a:solidFill>
                <a:effectLst/>
                <a:latin typeface="Times New Roman" panose="02020603050405020304" pitchFamily="18" charset="0"/>
                <a:ea typeface="Times New Roman" panose="02020603050405020304" pitchFamily="18" charset="0"/>
              </a:rPr>
              <a:t> yang </a:t>
            </a:r>
            <a:r>
              <a:rPr lang="en-US" sz="2000" dirty="0" err="1">
                <a:solidFill>
                  <a:schemeClr val="tx1"/>
                </a:solidFill>
                <a:effectLst/>
                <a:latin typeface="Times New Roman" panose="02020603050405020304" pitchFamily="18" charset="0"/>
                <a:ea typeface="Times New Roman" panose="02020603050405020304" pitchFamily="18" charset="0"/>
              </a:rPr>
              <a:t>lebih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terperinci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koordinasi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itu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dapat</a:t>
            </a:r>
            <a:r>
              <a:rPr lang="en-US" sz="2000" dirty="0">
                <a:solidFill>
                  <a:schemeClr val="tx1"/>
                </a:solidFill>
                <a:effectLst/>
                <a:latin typeface="Times New Roman" panose="02020603050405020304" pitchFamily="18" charset="0"/>
                <a:ea typeface="Times New Roman" panose="02020603050405020304" pitchFamily="18" charset="0"/>
              </a:rPr>
              <a:t> juga </a:t>
            </a:r>
            <a:r>
              <a:rPr lang="en-US" sz="2000" dirty="0" err="1">
                <a:solidFill>
                  <a:schemeClr val="tx1"/>
                </a:solidFill>
                <a:effectLst/>
                <a:latin typeface="Times New Roman" panose="02020603050405020304" pitchFamily="18" charset="0"/>
                <a:ea typeface="Times New Roman" panose="02020603050405020304" pitchFamily="18" charset="0"/>
              </a:rPr>
              <a:t>berupa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fasilitasi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kepakaran</a:t>
            </a:r>
            <a:r>
              <a:rPr lang="en-US" sz="2000" dirty="0">
                <a:solidFill>
                  <a:schemeClr val="tx1"/>
                </a:solidFill>
                <a:effectLst/>
                <a:latin typeface="Times New Roman" panose="02020603050405020304" pitchFamily="18" charset="0"/>
                <a:ea typeface="Times New Roman" panose="02020603050405020304" pitchFamily="18" charset="0"/>
              </a:rPr>
              <a:t> dan </a:t>
            </a:r>
            <a:r>
              <a:rPr lang="en-US" sz="2000" dirty="0" err="1">
                <a:solidFill>
                  <a:schemeClr val="tx1"/>
                </a:solidFill>
                <a:effectLst/>
                <a:latin typeface="Times New Roman" panose="02020603050405020304" pitchFamily="18" charset="0"/>
                <a:ea typeface="Times New Roman" panose="02020603050405020304" pitchFamily="18" charset="0"/>
              </a:rPr>
              <a:t>dukungan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sumber</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daya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Situasi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sasaran</a:t>
            </a:r>
            <a:r>
              <a:rPr lang="en-US" sz="2000" dirty="0">
                <a:solidFill>
                  <a:schemeClr val="tx1"/>
                </a:solidFill>
                <a:effectLst/>
                <a:latin typeface="Times New Roman" panose="02020603050405020304" pitchFamily="18" charset="0"/>
                <a:ea typeface="Times New Roman" panose="02020603050405020304" pitchFamily="18" charset="0"/>
              </a:rPr>
              <a:t> dan </a:t>
            </a:r>
            <a:r>
              <a:rPr lang="en-US" sz="2000" dirty="0" err="1">
                <a:solidFill>
                  <a:schemeClr val="tx1"/>
                </a:solidFill>
                <a:effectLst/>
                <a:latin typeface="Times New Roman" panose="02020603050405020304" pitchFamily="18" charset="0"/>
                <a:ea typeface="Times New Roman" panose="02020603050405020304" pitchFamily="18" charset="0"/>
              </a:rPr>
              <a:t>kebutuhan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objektif</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bahasa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Enggano</a:t>
            </a:r>
            <a:r>
              <a:rPr lang="en-US" sz="2000" dirty="0">
                <a:solidFill>
                  <a:schemeClr val="tx1"/>
                </a:solidFill>
                <a:effectLst/>
                <a:latin typeface="Times New Roman" panose="02020603050405020304" pitchFamily="18" charset="0"/>
                <a:ea typeface="Times New Roman" panose="02020603050405020304" pitchFamily="18" charset="0"/>
              </a:rPr>
              <a:t> juga </a:t>
            </a:r>
            <a:r>
              <a:rPr lang="en-US" sz="2000" dirty="0" err="1">
                <a:solidFill>
                  <a:schemeClr val="tx1"/>
                </a:solidFill>
                <a:effectLst/>
                <a:latin typeface="Times New Roman" panose="02020603050405020304" pitchFamily="18" charset="0"/>
                <a:ea typeface="Times New Roman" panose="02020603050405020304" pitchFamily="18" charset="0"/>
              </a:rPr>
              <a:t>masih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perlu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diadakan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baik</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jenjang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sekolah</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maupun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penggunaan</a:t>
            </a:r>
            <a:r>
              <a:rPr lang="en-US" sz="2000" dirty="0">
                <a:solidFill>
                  <a:schemeClr val="tx1"/>
                </a:solidFill>
                <a:effectLst/>
                <a:latin typeface="Times New Roman" panose="02020603050405020304" pitchFamily="18" charset="0"/>
                <a:ea typeface="Times New Roman" panose="02020603050405020304" pitchFamily="18" charset="0"/>
              </a:rPr>
              <a:t> pada </a:t>
            </a:r>
            <a:r>
              <a:rPr lang="en-US" sz="2000" dirty="0" err="1">
                <a:solidFill>
                  <a:schemeClr val="tx1"/>
                </a:solidFill>
                <a:effectLst/>
                <a:latin typeface="Times New Roman" panose="02020603050405020304" pitchFamily="18" charset="0"/>
                <a:ea typeface="Times New Roman" panose="02020603050405020304" pitchFamily="18" charset="0"/>
              </a:rPr>
              <a:t>generasi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muda</a:t>
            </a:r>
            <a:r>
              <a:rPr lang="en-US" sz="2000" dirty="0">
                <a:solidFill>
                  <a:schemeClr val="tx1"/>
                </a:solidFill>
                <a:effectLst/>
                <a:latin typeface="Times New Roman" panose="02020603050405020304" pitchFamily="18" charset="0"/>
                <a:ea typeface="Times New Roman" panose="02020603050405020304" pitchFamily="18" charset="0"/>
              </a:rPr>
              <a:t> dan </a:t>
            </a:r>
            <a:r>
              <a:rPr lang="en-US" sz="2000" dirty="0" err="1">
                <a:solidFill>
                  <a:schemeClr val="tx1"/>
                </a:solidFill>
                <a:effectLst/>
                <a:latin typeface="Times New Roman" panose="02020603050405020304" pitchFamily="18" charset="0"/>
                <a:ea typeface="Times New Roman" panose="02020603050405020304" pitchFamily="18" charset="0"/>
              </a:rPr>
              <a:t>bahasa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sebagai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jati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diri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atau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identitas</a:t>
            </a:r>
            <a:r>
              <a:rPr lang="en-US" sz="2000" dirty="0">
                <a:solidFill>
                  <a:schemeClr val="tx1"/>
                </a:solidFill>
                <a:effectLst/>
                <a:latin typeface="Times New Roman" panose="02020603050405020304" pitchFamily="18" charset="0"/>
                <a:ea typeface="Times New Roman" panose="02020603050405020304" pitchFamily="18" charset="0"/>
              </a:rPr>
              <a:t> (</a:t>
            </a:r>
            <a:r>
              <a:rPr lang="en-AU" sz="2000" dirty="0" err="1">
                <a:solidFill>
                  <a:schemeClr val="tx1"/>
                </a:solidFill>
                <a:effectLst/>
                <a:latin typeface="Times New Roman" panose="02020603050405020304" pitchFamily="18" charset="0"/>
                <a:ea typeface="Times New Roman" panose="02020603050405020304" pitchFamily="18" charset="0"/>
              </a:rPr>
              <a:t>Rahardi</a:t>
            </a:r>
            <a:r>
              <a:rPr lang="en-AU" sz="2000" dirty="0">
                <a:solidFill>
                  <a:schemeClr val="tx1"/>
                </a:solidFill>
                <a:effectLst/>
                <a:latin typeface="Times New Roman" panose="02020603050405020304" pitchFamily="18" charset="0"/>
                <a:ea typeface="Times New Roman" panose="02020603050405020304" pitchFamily="18" charset="0"/>
              </a:rPr>
              <a:t>, 2006:151) </a:t>
            </a:r>
            <a:r>
              <a:rPr lang="en-AU" sz="2000" dirty="0" err="1">
                <a:solidFill>
                  <a:schemeClr val="tx1"/>
                </a:solidFill>
                <a:effectLst/>
                <a:latin typeface="Times New Roman" panose="02020603050405020304" pitchFamily="18" charset="0"/>
                <a:ea typeface="Times New Roman" panose="02020603050405020304" pitchFamily="18" charset="0"/>
              </a:rPr>
              <a:t>sehingga</a:t>
            </a:r>
            <a:r>
              <a:rPr lang="en-AU" sz="2000" dirty="0">
                <a:solidFill>
                  <a:schemeClr val="tx1"/>
                </a:solidFill>
                <a:effectLst/>
                <a:latin typeface="Times New Roman" panose="02020603050405020304" pitchFamily="18" charset="0"/>
                <a:ea typeface="Times New Roman" panose="02020603050405020304" pitchFamily="18" charset="0"/>
              </a:rPr>
              <a:t> </a:t>
            </a:r>
            <a:r>
              <a:rPr lang="en-AU" sz="2000" dirty="0" err="1">
                <a:solidFill>
                  <a:schemeClr val="tx1"/>
                </a:solidFill>
                <a:effectLst/>
                <a:latin typeface="Times New Roman" panose="02020603050405020304" pitchFamily="18" charset="0"/>
                <a:ea typeface="Times New Roman" panose="02020603050405020304" pitchFamily="18" charset="0"/>
              </a:rPr>
              <a:t>perlu</a:t>
            </a:r>
            <a:r>
              <a:rPr lang="en-AU" sz="2000" dirty="0">
                <a:solidFill>
                  <a:schemeClr val="tx1"/>
                </a:solidFill>
                <a:effectLst/>
                <a:latin typeface="Times New Roman" panose="02020603050405020304" pitchFamily="18" charset="0"/>
                <a:ea typeface="Times New Roman" panose="02020603050405020304" pitchFamily="18" charset="0"/>
              </a:rPr>
              <a:t> </a:t>
            </a:r>
            <a:r>
              <a:rPr lang="en-AU" sz="2000" dirty="0" err="1">
                <a:solidFill>
                  <a:schemeClr val="tx1"/>
                </a:solidFill>
                <a:effectLst/>
                <a:latin typeface="Times New Roman" panose="02020603050405020304" pitchFamily="18" charset="0"/>
                <a:ea typeface="Times New Roman" panose="02020603050405020304" pitchFamily="18" charset="0"/>
              </a:rPr>
              <a:t>dilestarikan</a:t>
            </a:r>
            <a:r>
              <a:rPr lang="en-AU" sz="2000" dirty="0">
                <a:solidFill>
                  <a:schemeClr val="tx1"/>
                </a:solidFill>
                <a:effectLst/>
                <a:latin typeface="Times New Roman" panose="02020603050405020304" pitchFamily="18" charset="0"/>
                <a:ea typeface="Times New Roman" panose="02020603050405020304" pitchFamily="18" charset="0"/>
              </a:rPr>
              <a:t> (</a:t>
            </a:r>
            <a:r>
              <a:rPr lang="en-AU" sz="2000" dirty="0" err="1">
                <a:solidFill>
                  <a:schemeClr val="tx1"/>
                </a:solidFill>
                <a:effectLst/>
                <a:latin typeface="Times New Roman" panose="02020603050405020304" pitchFamily="18" charset="0"/>
                <a:ea typeface="Times New Roman" panose="02020603050405020304" pitchFamily="18" charset="0"/>
              </a:rPr>
              <a:t>Maryani</a:t>
            </a:r>
            <a:r>
              <a:rPr lang="en-AU" sz="2000" dirty="0">
                <a:solidFill>
                  <a:schemeClr val="tx1"/>
                </a:solidFill>
                <a:effectLst/>
                <a:latin typeface="Times New Roman" panose="02020603050405020304" pitchFamily="18" charset="0"/>
                <a:ea typeface="Times New Roman" panose="02020603050405020304" pitchFamily="18" charset="0"/>
              </a:rPr>
              <a:t>, 2011: 126).</a:t>
            </a:r>
          </a:p>
          <a:p>
            <a:r>
              <a:rPr lang="en-US" sz="2000" dirty="0">
                <a:solidFill>
                  <a:schemeClr val="tx1"/>
                </a:solidFill>
                <a:effectLst/>
                <a:latin typeface="Times New Roman" panose="02020603050405020304" pitchFamily="18" charset="0"/>
                <a:ea typeface="Times New Roman" panose="02020603050405020304" pitchFamily="18" charset="0"/>
              </a:rPr>
              <a:t>K</a:t>
            </a:r>
            <a:r>
              <a:rPr lang="id-ID" sz="2000" dirty="0">
                <a:solidFill>
                  <a:schemeClr val="tx1"/>
                </a:solidFill>
                <a:effectLst/>
                <a:latin typeface="Times New Roman" panose="02020603050405020304" pitchFamily="18" charset="0"/>
                <a:ea typeface="Times New Roman" panose="02020603050405020304" pitchFamily="18" charset="0"/>
              </a:rPr>
              <a:t>ewenangan pemerintah dan kewenangan provinsi sebagai daerah otonomi terhadap bahasa Indonesia dan bahasa daerah (Peraturan Pemerintah Nomor 25 Tahun 2000).</a:t>
            </a:r>
            <a:endParaRPr lang="en-GB" sz="2000" dirty="0">
              <a:solidFill>
                <a:schemeClr val="tx1"/>
              </a:solidFill>
              <a:effectLst/>
              <a:latin typeface="Times New Roman" panose="02020603050405020304" pitchFamily="18" charset="0"/>
              <a:ea typeface="Times New Roman" panose="02020603050405020304" pitchFamily="18" charset="0"/>
            </a:endParaRPr>
          </a:p>
          <a:p>
            <a:r>
              <a:rPr lang="id-ID" sz="2000" dirty="0">
                <a:solidFill>
                  <a:schemeClr val="tx1"/>
                </a:solidFill>
                <a:effectLst/>
                <a:latin typeface="Times New Roman" panose="02020603050405020304" pitchFamily="18" charset="0"/>
                <a:ea typeface="Times New Roman" panose="02020603050405020304" pitchFamily="18" charset="0"/>
              </a:rPr>
              <a:t>Adanya kebijakan pendidikan ini akan sangat berpengaruh terhadap perkembangan kualitas bahasa daerah dalam pembelajaran. Selain itu, kebijakan pemerintahan daerah dalam hal ini pendidikan setempat jauh lebih penting dalam menjalankan keberlangsungan bahasa daerah dalam lingkup pendidikan</a:t>
            </a:r>
            <a:r>
              <a:rPr lang="en-GB" sz="2000" dirty="0">
                <a:solidFill>
                  <a:schemeClr val="tx1"/>
                </a:solidFill>
                <a:effectLst/>
                <a:latin typeface="Times New Roman" panose="02020603050405020304" pitchFamily="18" charset="0"/>
                <a:ea typeface="Times New Roman" panose="02020603050405020304" pitchFamily="18" charset="0"/>
              </a:rPr>
              <a:t>  (</a:t>
            </a:r>
            <a:r>
              <a:rPr lang="en-GB" sz="2000" dirty="0" err="1">
                <a:solidFill>
                  <a:schemeClr val="tx1"/>
                </a:solidFill>
                <a:effectLst/>
                <a:latin typeface="Times New Roman" panose="02020603050405020304" pitchFamily="18" charset="0"/>
                <a:ea typeface="Times New Roman" panose="02020603050405020304" pitchFamily="18" charset="0"/>
              </a:rPr>
              <a:t>Arono</a:t>
            </a:r>
            <a:r>
              <a:rPr lang="en-GB" sz="2000" dirty="0">
                <a:solidFill>
                  <a:schemeClr val="tx1"/>
                </a:solidFill>
                <a:effectLst/>
                <a:latin typeface="Times New Roman" panose="02020603050405020304" pitchFamily="18" charset="0"/>
                <a:ea typeface="Times New Roman" panose="02020603050405020304" pitchFamily="18" charset="0"/>
              </a:rPr>
              <a:t>, 2016)</a:t>
            </a:r>
            <a:r>
              <a:rPr lang="id-ID" sz="2000" dirty="0">
                <a:solidFill>
                  <a:schemeClr val="tx1"/>
                </a:solidFill>
                <a:effectLst/>
                <a:latin typeface="Times New Roman" panose="02020603050405020304" pitchFamily="18" charset="0"/>
                <a:ea typeface="Times New Roman" panose="02020603050405020304" pitchFamily="18" charset="0"/>
              </a:rPr>
              <a:t>.</a:t>
            </a:r>
            <a:endParaRPr lang="en-AU" sz="2000" dirty="0">
              <a:solidFill>
                <a:schemeClr val="tx1"/>
              </a:solidFill>
              <a:effectLst/>
              <a:latin typeface="Times New Roman" panose="02020603050405020304" pitchFamily="18" charset="0"/>
              <a:ea typeface="Times New Roman" panose="02020603050405020304" pitchFamily="18" charset="0"/>
            </a:endParaRPr>
          </a:p>
          <a:p>
            <a:endParaRPr lang="en-AU" sz="2000" dirty="0"/>
          </a:p>
        </p:txBody>
      </p:sp>
    </p:spTree>
    <p:extLst>
      <p:ext uri="{BB962C8B-B14F-4D97-AF65-F5344CB8AC3E}">
        <p14:creationId xmlns:p14="http://schemas.microsoft.com/office/powerpoint/2010/main" val="134642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9C0C-FF1D-4622-B336-DE793966D198}"/>
              </a:ext>
            </a:extLst>
          </p:cNvPr>
          <p:cNvSpPr>
            <a:spLocks noGrp="1"/>
          </p:cNvSpPr>
          <p:nvPr>
            <p:ph type="title"/>
          </p:nvPr>
        </p:nvSpPr>
        <p:spPr/>
        <p:txBody>
          <a:bodyPr/>
          <a:lstStyle/>
          <a:p>
            <a:r>
              <a:rPr lang="en-GB" dirty="0" err="1"/>
              <a:t>Metode</a:t>
            </a:r>
            <a:r>
              <a:rPr lang="en-GB" dirty="0"/>
              <a:t> </a:t>
            </a:r>
            <a:r>
              <a:rPr lang="en-GB" dirty="0" err="1"/>
              <a:t>Penelitian</a:t>
            </a:r>
            <a:endParaRPr lang="en-AU" dirty="0"/>
          </a:p>
        </p:txBody>
      </p:sp>
      <p:sp>
        <p:nvSpPr>
          <p:cNvPr id="3" name="Content Placeholder 2">
            <a:extLst>
              <a:ext uri="{FF2B5EF4-FFF2-40B4-BE49-F238E27FC236}">
                <a16:creationId xmlns:a16="http://schemas.microsoft.com/office/drawing/2014/main" id="{0C81E3E6-F49D-49DD-A973-A15B66CD7EA8}"/>
              </a:ext>
            </a:extLst>
          </p:cNvPr>
          <p:cNvSpPr>
            <a:spLocks noGrp="1"/>
          </p:cNvSpPr>
          <p:nvPr>
            <p:ph idx="1"/>
          </p:nvPr>
        </p:nvSpPr>
        <p:spPr>
          <a:xfrm>
            <a:off x="585055" y="1731394"/>
            <a:ext cx="8596668" cy="3880773"/>
          </a:xfrm>
        </p:spPr>
        <p:txBody>
          <a:bodyPr>
            <a:noAutofit/>
          </a:bodyPr>
          <a:lstStyle/>
          <a:p>
            <a:pPr algn="just"/>
            <a:r>
              <a:rPr lang="en-GB" sz="2800" dirty="0" err="1">
                <a:solidFill>
                  <a:srgbClr val="000000"/>
                </a:solidFill>
                <a:effectLst/>
                <a:latin typeface="Times New Roman" panose="02020603050405020304" pitchFamily="18" charset="0"/>
                <a:ea typeface="Times New Roman" panose="02020603050405020304" pitchFamily="18" charset="0"/>
              </a:rPr>
              <a:t>Penelitian</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ini</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merupakan</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penelitian</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deskriptif</a:t>
            </a:r>
            <a:r>
              <a:rPr lang="en-GB" sz="2800" dirty="0">
                <a:solidFill>
                  <a:srgbClr val="000000"/>
                </a:solidFill>
                <a:effectLst/>
                <a:latin typeface="Times New Roman" panose="02020603050405020304" pitchFamily="18" charset="0"/>
                <a:ea typeface="Times New Roman" panose="02020603050405020304" pitchFamily="18" charset="0"/>
              </a:rPr>
              <a:t> </a:t>
            </a:r>
            <a:r>
              <a:rPr lang="en-GB" sz="2800" dirty="0" err="1">
                <a:solidFill>
                  <a:srgbClr val="000000"/>
                </a:solidFill>
                <a:effectLst/>
                <a:latin typeface="Times New Roman" panose="02020603050405020304" pitchFamily="18" charset="0"/>
                <a:ea typeface="Times New Roman" panose="02020603050405020304" pitchFamily="18" charset="0"/>
              </a:rPr>
              <a:t>kualitatif</a:t>
            </a:r>
            <a:r>
              <a:rPr lang="en-GB"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Secara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deskriptif</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menggambarkan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kondisi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bahasa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Enggano</a:t>
            </a:r>
            <a:r>
              <a:rPr lang="en-US" sz="2800" dirty="0">
                <a:solidFill>
                  <a:srgbClr val="000000"/>
                </a:solidFill>
                <a:effectLst/>
                <a:latin typeface="Times New Roman" panose="02020603050405020304" pitchFamily="18" charset="0"/>
                <a:ea typeface="Times New Roman" panose="02020603050405020304" pitchFamily="18" charset="0"/>
              </a:rPr>
              <a:t> yang </a:t>
            </a:r>
            <a:r>
              <a:rPr lang="en-US" sz="2800" dirty="0" err="1">
                <a:solidFill>
                  <a:srgbClr val="000000"/>
                </a:solidFill>
                <a:effectLst/>
                <a:latin typeface="Times New Roman" panose="02020603050405020304" pitchFamily="18" charset="0"/>
                <a:ea typeface="Times New Roman" panose="02020603050405020304" pitchFamily="18" charset="0"/>
              </a:rPr>
              <a:t>digunakan</a:t>
            </a:r>
            <a:r>
              <a:rPr lang="en-US" sz="2800" dirty="0">
                <a:solidFill>
                  <a:srgbClr val="000000"/>
                </a:solidFill>
                <a:effectLst/>
                <a:latin typeface="Times New Roman" panose="02020603050405020304" pitchFamily="18" charset="0"/>
                <a:ea typeface="Times New Roman" panose="02020603050405020304" pitchFamily="18" charset="0"/>
              </a:rPr>
              <a:t> oleh </a:t>
            </a:r>
            <a:r>
              <a:rPr lang="en-US" sz="2800" dirty="0" err="1">
                <a:solidFill>
                  <a:srgbClr val="000000"/>
                </a:solidFill>
                <a:effectLst/>
                <a:latin typeface="Times New Roman" panose="02020603050405020304" pitchFamily="18" charset="0"/>
                <a:ea typeface="Times New Roman" panose="02020603050405020304" pitchFamily="18" charset="0"/>
              </a:rPr>
              <a:t>masyarakatnya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sedangkan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secara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kualitatif</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berdasarkan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respons</a:t>
            </a:r>
            <a:r>
              <a:rPr lang="en-US" sz="2800" dirty="0">
                <a:solidFill>
                  <a:srgbClr val="000000"/>
                </a:solidFill>
                <a:effectLst/>
                <a:latin typeface="Times New Roman" panose="02020603050405020304" pitchFamily="18" charset="0"/>
                <a:ea typeface="Times New Roman" panose="02020603050405020304" pitchFamily="18" charset="0"/>
              </a:rPr>
              <a:t> dan </a:t>
            </a:r>
            <a:r>
              <a:rPr lang="en-US" sz="2800" dirty="0" err="1">
                <a:solidFill>
                  <a:srgbClr val="000000"/>
                </a:solidFill>
                <a:effectLst/>
                <a:latin typeface="Times New Roman" panose="02020603050405020304" pitchFamily="18" charset="0"/>
                <a:ea typeface="Times New Roman" panose="02020603050405020304" pitchFamily="18" charset="0"/>
              </a:rPr>
              <a:t>pandangan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masyarakat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Enggano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terhadap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bahasa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Enggano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sebagai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bahasa</a:t>
            </a:r>
            <a:r>
              <a:rPr lang="en-US" sz="2800" dirty="0">
                <a:solidFill>
                  <a:srgbClr val="000000"/>
                </a:solidFill>
                <a:effectLst/>
                <a:latin typeface="Times New Roman" panose="02020603050405020304" pitchFamily="18" charset="0"/>
                <a:ea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rPr>
              <a:t>masyarakat</a:t>
            </a:r>
            <a:r>
              <a:rPr lang="en-US" sz="2800" dirty="0">
                <a:solidFill>
                  <a:srgbClr val="000000"/>
                </a:solidFill>
                <a:effectLst/>
                <a:latin typeface="Times New Roman" panose="02020603050405020304" pitchFamily="18" charset="0"/>
                <a:ea typeface="Times New Roman" panose="02020603050405020304" pitchFamily="18" charset="0"/>
              </a:rPr>
              <a:t> dan </a:t>
            </a:r>
            <a:r>
              <a:rPr lang="en-US" sz="2800" dirty="0" err="1">
                <a:solidFill>
                  <a:srgbClr val="000000"/>
                </a:solidFill>
                <a:effectLst/>
                <a:latin typeface="Times New Roman" panose="02020603050405020304" pitchFamily="18" charset="0"/>
                <a:ea typeface="Times New Roman" panose="02020603050405020304" pitchFamily="18" charset="0"/>
              </a:rPr>
              <a:t>dalam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pembelajaran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muatan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lokal</a:t>
            </a:r>
            <a:r>
              <a:rPr lang="en-US" sz="2800" dirty="0">
                <a:solidFill>
                  <a:srgbClr val="000000"/>
                </a:solidFill>
                <a:effectLst/>
                <a:latin typeface="Times New Roman" panose="02020603050405020304" pitchFamily="18" charset="0"/>
                <a:ea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rPr>
              <a:t>sekolah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jenjang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sekolah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menengah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Pandangan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masyarakat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tersebut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merupakan</a:t>
            </a:r>
            <a:r>
              <a:rPr lang="en-US" sz="2800" dirty="0">
                <a:solidFill>
                  <a:srgbClr val="000000"/>
                </a:solidFill>
                <a:effectLst/>
                <a:latin typeface="Times New Roman" panose="02020603050405020304" pitchFamily="18" charset="0"/>
                <a:ea typeface="Times New Roman" panose="02020603050405020304" pitchFamily="18" charset="0"/>
              </a:rPr>
              <a:t> data </a:t>
            </a:r>
            <a:r>
              <a:rPr lang="en-US" sz="2800" dirty="0" err="1">
                <a:solidFill>
                  <a:srgbClr val="000000"/>
                </a:solidFill>
                <a:effectLst/>
                <a:latin typeface="Times New Roman" panose="02020603050405020304" pitchFamily="18" charset="0"/>
                <a:ea typeface="Times New Roman" panose="02020603050405020304" pitchFamily="18" charset="0"/>
              </a:rPr>
              <a:t>kulitatif</a:t>
            </a:r>
            <a:r>
              <a:rPr lang="en-US" sz="2800" dirty="0">
                <a:solidFill>
                  <a:srgbClr val="000000"/>
                </a:solidFill>
                <a:effectLst/>
                <a:latin typeface="Times New Roman" panose="02020603050405020304" pitchFamily="18" charset="0"/>
                <a:ea typeface="Times New Roman" panose="02020603050405020304" pitchFamily="18" charset="0"/>
              </a:rPr>
              <a:t> yang </a:t>
            </a:r>
            <a:r>
              <a:rPr lang="en-US" sz="2800" dirty="0" err="1">
                <a:solidFill>
                  <a:srgbClr val="000000"/>
                </a:solidFill>
                <a:effectLst/>
                <a:latin typeface="Times New Roman" panose="02020603050405020304" pitchFamily="18" charset="0"/>
                <a:ea typeface="Times New Roman" panose="02020603050405020304" pitchFamily="18" charset="0"/>
              </a:rPr>
              <a:t>dikuantifikasikan</a:t>
            </a:r>
            <a:r>
              <a:rPr lang="en-US" sz="2800" dirty="0">
                <a:solidFill>
                  <a:srgbClr val="000000"/>
                </a:solidFill>
                <a:effectLst/>
                <a:latin typeface="Times New Roman" panose="02020603050405020304" pitchFamily="18" charset="0"/>
                <a:ea typeface="Times New Roman" panose="02020603050405020304" pitchFamily="18" charset="0"/>
              </a:rPr>
              <a:t> (Ali, 1982; </a:t>
            </a:r>
            <a:r>
              <a:rPr lang="en-US" sz="2800" dirty="0" err="1">
                <a:solidFill>
                  <a:srgbClr val="000000"/>
                </a:solidFill>
                <a:effectLst/>
                <a:latin typeface="Times New Roman" panose="02020603050405020304" pitchFamily="18" charset="0"/>
                <a:ea typeface="Times New Roman" panose="02020603050405020304" pitchFamily="18" charset="0"/>
              </a:rPr>
              <a:t>Sudjana</a:t>
            </a:r>
            <a:r>
              <a:rPr lang="en-US" sz="2800" dirty="0">
                <a:solidFill>
                  <a:srgbClr val="000000"/>
                </a:solidFill>
                <a:effectLst/>
                <a:latin typeface="Times New Roman" panose="02020603050405020304" pitchFamily="18" charset="0"/>
                <a:ea typeface="Times New Roman" panose="02020603050405020304" pitchFamily="18" charset="0"/>
              </a:rPr>
              <a:t> dan Ibrahim, 1989).</a:t>
            </a:r>
            <a:endParaRPr lang="en-AU" sz="2800" dirty="0"/>
          </a:p>
        </p:txBody>
      </p:sp>
    </p:spTree>
    <p:extLst>
      <p:ext uri="{BB962C8B-B14F-4D97-AF65-F5344CB8AC3E}">
        <p14:creationId xmlns:p14="http://schemas.microsoft.com/office/powerpoint/2010/main" val="29905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DFD-0EE4-4419-8C81-39662F395632}"/>
              </a:ext>
            </a:extLst>
          </p:cNvPr>
          <p:cNvSpPr>
            <a:spLocks noGrp="1"/>
          </p:cNvSpPr>
          <p:nvPr>
            <p:ph type="title"/>
          </p:nvPr>
        </p:nvSpPr>
        <p:spPr/>
        <p:txBody>
          <a:bodyPr/>
          <a:lstStyle/>
          <a:p>
            <a:r>
              <a:rPr lang="en-GB" dirty="0" err="1"/>
              <a:t>Analisis</a:t>
            </a:r>
            <a:r>
              <a:rPr lang="en-GB" dirty="0"/>
              <a:t> </a:t>
            </a:r>
            <a:r>
              <a:rPr lang="en-GB" dirty="0" err="1"/>
              <a:t>Kebutuhan</a:t>
            </a:r>
            <a:endParaRPr lang="en-AU" dirty="0"/>
          </a:p>
        </p:txBody>
      </p:sp>
      <p:sp>
        <p:nvSpPr>
          <p:cNvPr id="3" name="Content Placeholder 2">
            <a:extLst>
              <a:ext uri="{FF2B5EF4-FFF2-40B4-BE49-F238E27FC236}">
                <a16:creationId xmlns:a16="http://schemas.microsoft.com/office/drawing/2014/main" id="{3896E3B1-AD71-46BB-8289-33E9B6050BB2}"/>
              </a:ext>
            </a:extLst>
          </p:cNvPr>
          <p:cNvSpPr>
            <a:spLocks noGrp="1"/>
          </p:cNvSpPr>
          <p:nvPr>
            <p:ph idx="1"/>
          </p:nvPr>
        </p:nvSpPr>
        <p:spPr>
          <a:xfrm>
            <a:off x="610222" y="1270001"/>
            <a:ext cx="8596668" cy="2159000"/>
          </a:xfrm>
        </p:spPr>
        <p:txBody>
          <a:bodyPr>
            <a:normAutofit lnSpcReduction="10000"/>
          </a:bodyPr>
          <a:lstStyle/>
          <a:p>
            <a:r>
              <a:rPr lang="en-US" sz="1800" dirty="0" err="1">
                <a:solidFill>
                  <a:srgbClr val="000000"/>
                </a:solidFill>
                <a:effectLst/>
                <a:latin typeface="Times New Roman" panose="02020603050405020304" pitchFamily="18" charset="0"/>
                <a:ea typeface="Times New Roman" panose="02020603050405020304" pitchFamily="18" charset="0"/>
              </a:rPr>
              <a:t>Indikator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analisis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kebutuhan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digunakan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penelitian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diadaptasi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teori</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dikemukakan</a:t>
            </a:r>
            <a:r>
              <a:rPr lang="en-US" sz="1800" dirty="0">
                <a:solidFill>
                  <a:srgbClr val="000000"/>
                </a:solidFill>
                <a:effectLst/>
                <a:latin typeface="Times New Roman" panose="02020603050405020304" pitchFamily="18" charset="0"/>
                <a:ea typeface="Times New Roman" panose="02020603050405020304" pitchFamily="18" charset="0"/>
              </a:rPr>
              <a:t> oleh </a:t>
            </a:r>
            <a:r>
              <a:rPr lang="en-AU" sz="1800" dirty="0">
                <a:effectLst/>
                <a:latin typeface="Times New Roman" panose="02020603050405020304" pitchFamily="18" charset="0"/>
                <a:ea typeface="Times New Roman" panose="02020603050405020304" pitchFamily="18" charset="0"/>
              </a:rPr>
              <a:t>Dudley-Evans and St. John (1998:125).</a:t>
            </a:r>
          </a:p>
          <a:p>
            <a:r>
              <a:rPr lang="en-US" sz="1800" dirty="0" err="1">
                <a:effectLst/>
                <a:latin typeface="Times New Roman" panose="02020603050405020304" pitchFamily="18" charset="0"/>
                <a:ea typeface="Times New Roman" panose="02020603050405020304" pitchFamily="18" charset="0"/>
              </a:rPr>
              <a:t>Permendikbud</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nomor</a:t>
            </a:r>
            <a:r>
              <a:rPr lang="en-US" sz="1800" dirty="0">
                <a:effectLst/>
                <a:latin typeface="Times New Roman" panose="02020603050405020304" pitchFamily="18" charset="0"/>
                <a:ea typeface="Times New Roman" panose="02020603050405020304" pitchFamily="18" charset="0"/>
              </a:rPr>
              <a:t> 27 </a:t>
            </a:r>
            <a:r>
              <a:rPr lang="en-US" sz="1800" dirty="0" err="1">
                <a:effectLst/>
                <a:latin typeface="Times New Roman" panose="02020603050405020304" pitchFamily="18" charset="0"/>
                <a:ea typeface="Times New Roman" panose="02020603050405020304" pitchFamily="18" charset="0"/>
              </a:rPr>
              <a:t>thn</a:t>
            </a:r>
            <a:r>
              <a:rPr lang="en-US" sz="1800" dirty="0">
                <a:effectLst/>
                <a:latin typeface="Times New Roman" panose="02020603050405020304" pitchFamily="18" charset="0"/>
                <a:ea typeface="Times New Roman" panose="02020603050405020304" pitchFamily="18" charset="0"/>
              </a:rPr>
              <a:t> 2017 </a:t>
            </a:r>
            <a:r>
              <a:rPr lang="en-US" sz="1800" dirty="0" err="1">
                <a:effectLst/>
                <a:latin typeface="Times New Roman" panose="02020603050405020304" pitchFamily="18" charset="0"/>
                <a:ea typeface="Times New Roman" panose="02020603050405020304" pitchFamily="18" charset="0"/>
              </a:rPr>
              <a:t>tentang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Standar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Kompetensi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Lulusan</a:t>
            </a:r>
            <a:endParaRPr lang="en-AU" sz="1800" dirty="0">
              <a:effectLst/>
              <a:latin typeface="Times New Roman" panose="02020603050405020304" pitchFamily="18" charset="0"/>
              <a:ea typeface="Times New Roman" panose="02020603050405020304" pitchFamily="18" charset="0"/>
            </a:endParaRPr>
          </a:p>
          <a:p>
            <a:r>
              <a:rPr lang="en-GB" sz="1800" dirty="0" err="1">
                <a:solidFill>
                  <a:srgbClr val="000000"/>
                </a:solidFill>
                <a:effectLst/>
                <a:latin typeface="Times New Roman" panose="02020603050405020304" pitchFamily="18" charset="0"/>
                <a:ea typeface="Times New Roman" panose="02020603050405020304" pitchFamily="18" charset="0"/>
              </a:rPr>
              <a:t>Informan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terdiri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atas</a:t>
            </a:r>
            <a:r>
              <a:rPr lang="en-GB" sz="1800" dirty="0">
                <a:solidFill>
                  <a:srgbClr val="000000"/>
                </a:solidFill>
                <a:effectLst/>
                <a:latin typeface="Times New Roman" panose="02020603050405020304" pitchFamily="18" charset="0"/>
                <a:ea typeface="Times New Roman" panose="02020603050405020304" pitchFamily="18" charset="0"/>
              </a:rPr>
              <a:t> 35 </a:t>
            </a:r>
            <a:r>
              <a:rPr lang="en-GB" sz="1800" dirty="0" err="1">
                <a:solidFill>
                  <a:srgbClr val="000000"/>
                </a:solidFill>
                <a:effectLst/>
                <a:latin typeface="Times New Roman" panose="02020603050405020304" pitchFamily="18" charset="0"/>
                <a:ea typeface="Times New Roman" panose="02020603050405020304" pitchFamily="18" charset="0"/>
              </a:rPr>
              <a:t>responden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dengan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rincian</a:t>
            </a:r>
            <a:r>
              <a:rPr lang="en-GB" sz="1800" dirty="0">
                <a:solidFill>
                  <a:srgbClr val="000000"/>
                </a:solidFill>
                <a:effectLst/>
                <a:latin typeface="Times New Roman" panose="02020603050405020304" pitchFamily="18" charset="0"/>
                <a:ea typeface="Times New Roman" panose="02020603050405020304" pitchFamily="18" charset="0"/>
              </a:rPr>
              <a:t> 12 </a:t>
            </a:r>
            <a:r>
              <a:rPr lang="en-GB" sz="1800" dirty="0" err="1">
                <a:solidFill>
                  <a:srgbClr val="000000"/>
                </a:solidFill>
                <a:effectLst/>
                <a:latin typeface="Times New Roman" panose="02020603050405020304" pitchFamily="18" charset="0"/>
                <a:ea typeface="Times New Roman" panose="02020603050405020304" pitchFamily="18" charset="0"/>
              </a:rPr>
              <a:t>siswa</a:t>
            </a:r>
            <a:r>
              <a:rPr lang="en-GB" sz="1800" dirty="0">
                <a:solidFill>
                  <a:srgbClr val="000000"/>
                </a:solidFill>
                <a:effectLst/>
                <a:latin typeface="Times New Roman" panose="02020603050405020304" pitchFamily="18" charset="0"/>
                <a:ea typeface="Times New Roman" panose="02020603050405020304" pitchFamily="18" charset="0"/>
              </a:rPr>
              <a:t>, 6 guru, dan 17 </a:t>
            </a:r>
            <a:r>
              <a:rPr lang="en-GB" sz="1800" dirty="0" err="1">
                <a:solidFill>
                  <a:srgbClr val="000000"/>
                </a:solidFill>
                <a:effectLst/>
                <a:latin typeface="Times New Roman" panose="02020603050405020304" pitchFamily="18" charset="0"/>
                <a:ea typeface="Times New Roman" panose="02020603050405020304" pitchFamily="18" charset="0"/>
              </a:rPr>
              <a:t>pemuka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masyarakat</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serta</a:t>
            </a:r>
            <a:r>
              <a:rPr lang="en-GB" sz="1800" dirty="0">
                <a:solidFill>
                  <a:srgbClr val="000000"/>
                </a:solidFill>
                <a:effectLst/>
                <a:latin typeface="Times New Roman" panose="02020603050405020304" pitchFamily="18" charset="0"/>
                <a:ea typeface="Times New Roman" panose="02020603050405020304" pitchFamily="18" charset="0"/>
              </a:rPr>
              <a:t> pemuda. Data </a:t>
            </a:r>
            <a:r>
              <a:rPr lang="en-GB" sz="1800" dirty="0" err="1">
                <a:solidFill>
                  <a:srgbClr val="000000"/>
                </a:solidFill>
                <a:effectLst/>
                <a:latin typeface="Times New Roman" panose="02020603050405020304" pitchFamily="18" charset="0"/>
                <a:ea typeface="Times New Roman" panose="02020603050405020304" pitchFamily="18" charset="0"/>
              </a:rPr>
              <a:t>diperoleh</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melalui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penyebaran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angket</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secara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langsung</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kepada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responden</a:t>
            </a:r>
            <a:r>
              <a:rPr lang="en-GB" sz="1800" dirty="0">
                <a:solidFill>
                  <a:srgbClr val="000000"/>
                </a:solidFill>
                <a:effectLst/>
                <a:latin typeface="Times New Roman" panose="02020603050405020304" pitchFamily="18" charset="0"/>
                <a:ea typeface="Times New Roman" panose="02020603050405020304" pitchFamily="18" charset="0"/>
              </a:rPr>
              <a:t> pada </a:t>
            </a:r>
            <a:r>
              <a:rPr lang="en-GB" sz="1800" dirty="0" err="1">
                <a:solidFill>
                  <a:srgbClr val="000000"/>
                </a:solidFill>
                <a:effectLst/>
                <a:latin typeface="Times New Roman" panose="02020603050405020304" pitchFamily="18" charset="0"/>
                <a:ea typeface="Times New Roman" panose="02020603050405020304" pitchFamily="18" charset="0"/>
              </a:rPr>
              <a:t>sarasehan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dengan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pemuka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masyarakat</a:t>
            </a:r>
            <a:r>
              <a:rPr lang="en-GB" sz="1800" dirty="0">
                <a:solidFill>
                  <a:srgbClr val="000000"/>
                </a:solidFill>
                <a:effectLst/>
                <a:latin typeface="Times New Roman" panose="02020603050405020304" pitchFamily="18" charset="0"/>
                <a:ea typeface="Times New Roman" panose="02020603050405020304" pitchFamily="18" charset="0"/>
              </a:rPr>
              <a:t> dan </a:t>
            </a:r>
            <a:r>
              <a:rPr lang="en-GB" sz="1800" dirty="0" err="1">
                <a:solidFill>
                  <a:srgbClr val="000000"/>
                </a:solidFill>
                <a:effectLst/>
                <a:latin typeface="Times New Roman" panose="02020603050405020304" pitchFamily="18" charset="0"/>
                <a:ea typeface="Times New Roman" panose="02020603050405020304" pitchFamily="18" charset="0"/>
              </a:rPr>
              <a:t>angket</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disebarkan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melalui</a:t>
            </a:r>
            <a:r>
              <a:rPr lang="en-GB" sz="1800" dirty="0">
                <a:solidFill>
                  <a:srgbClr val="000000"/>
                </a:solidFill>
                <a:effectLst/>
                <a:latin typeface="Times New Roman" panose="02020603050405020304" pitchFamily="18" charset="0"/>
                <a:ea typeface="Times New Roman" panose="02020603050405020304" pitchFamily="18" charset="0"/>
              </a:rPr>
              <a:t> daring </a:t>
            </a:r>
            <a:r>
              <a:rPr lang="en-GB" sz="1800" dirty="0" err="1">
                <a:solidFill>
                  <a:srgbClr val="000000"/>
                </a:solidFill>
                <a:effectLst/>
                <a:latin typeface="Times New Roman" panose="02020603050405020304" pitchFamily="18" charset="0"/>
                <a:ea typeface="Times New Roman" panose="02020603050405020304" pitchFamily="18" charset="0"/>
              </a:rPr>
              <a:t>terutama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kepada</a:t>
            </a:r>
            <a:r>
              <a:rPr lang="en-GB" sz="1800" dirty="0">
                <a:solidFill>
                  <a:srgbClr val="000000"/>
                </a:solidFill>
                <a:effectLst/>
                <a:latin typeface="Times New Roman" panose="02020603050405020304" pitchFamily="18" charset="0"/>
                <a:ea typeface="Times New Roman" panose="02020603050405020304" pitchFamily="18" charset="0"/>
              </a:rPr>
              <a:t> guru dan </a:t>
            </a:r>
            <a:r>
              <a:rPr lang="en-GB" sz="1800" dirty="0" err="1">
                <a:solidFill>
                  <a:srgbClr val="000000"/>
                </a:solidFill>
                <a:effectLst/>
                <a:latin typeface="Times New Roman" panose="02020603050405020304" pitchFamily="18" charset="0"/>
                <a:ea typeface="Times New Roman" panose="02020603050405020304" pitchFamily="18" charset="0"/>
              </a:rPr>
              <a:t>siswa</a:t>
            </a: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AU"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B82DD14-591E-498B-90AF-F530662EABB2}"/>
              </a:ext>
            </a:extLst>
          </p:cNvPr>
          <p:cNvPicPr>
            <a:picLocks noChangeAspect="1"/>
          </p:cNvPicPr>
          <p:nvPr/>
        </p:nvPicPr>
        <p:blipFill>
          <a:blip r:embed="rId2"/>
          <a:stretch>
            <a:fillRect/>
          </a:stretch>
        </p:blipFill>
        <p:spPr>
          <a:xfrm>
            <a:off x="436228" y="3304429"/>
            <a:ext cx="8463311" cy="3246344"/>
          </a:xfrm>
          <a:prstGeom prst="rect">
            <a:avLst/>
          </a:prstGeom>
        </p:spPr>
      </p:pic>
      <p:pic>
        <p:nvPicPr>
          <p:cNvPr id="5" name="Picture 4">
            <a:extLst>
              <a:ext uri="{FF2B5EF4-FFF2-40B4-BE49-F238E27FC236}">
                <a16:creationId xmlns:a16="http://schemas.microsoft.com/office/drawing/2014/main" id="{95222748-E466-448B-8E6C-DDCFFC31FA3D}"/>
              </a:ext>
            </a:extLst>
          </p:cNvPr>
          <p:cNvPicPr>
            <a:picLocks noChangeAspect="1"/>
          </p:cNvPicPr>
          <p:nvPr/>
        </p:nvPicPr>
        <p:blipFill>
          <a:blip r:embed="rId3"/>
          <a:stretch>
            <a:fillRect/>
          </a:stretch>
        </p:blipFill>
        <p:spPr>
          <a:xfrm>
            <a:off x="8899539" y="3198240"/>
            <a:ext cx="2909401" cy="2828284"/>
          </a:xfrm>
          <a:prstGeom prst="rect">
            <a:avLst/>
          </a:prstGeom>
          <a:effectLst>
            <a:glow rad="228600">
              <a:schemeClr val="accent6">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140639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A37A-EC3F-4803-8FE0-4593C54C2CA9}"/>
              </a:ext>
            </a:extLst>
          </p:cNvPr>
          <p:cNvSpPr>
            <a:spLocks noGrp="1"/>
          </p:cNvSpPr>
          <p:nvPr>
            <p:ph type="title"/>
          </p:nvPr>
        </p:nvSpPr>
        <p:spPr/>
        <p:txBody>
          <a:bodyPr/>
          <a:lstStyle/>
          <a:p>
            <a:r>
              <a:rPr lang="en-GB" dirty="0" err="1"/>
              <a:t>Pendokumentasian</a:t>
            </a:r>
            <a:r>
              <a:rPr lang="en-GB" dirty="0"/>
              <a:t> Bahasa </a:t>
            </a:r>
            <a:r>
              <a:rPr lang="en-GB" dirty="0" err="1"/>
              <a:t>Enggano</a:t>
            </a:r>
            <a:endParaRPr lang="en-AU" dirty="0"/>
          </a:p>
        </p:txBody>
      </p:sp>
      <p:sp>
        <p:nvSpPr>
          <p:cNvPr id="3" name="Content Placeholder 2">
            <a:extLst>
              <a:ext uri="{FF2B5EF4-FFF2-40B4-BE49-F238E27FC236}">
                <a16:creationId xmlns:a16="http://schemas.microsoft.com/office/drawing/2014/main" id="{ED37DE5E-D962-4C79-AD5E-01E53268D84B}"/>
              </a:ext>
            </a:extLst>
          </p:cNvPr>
          <p:cNvSpPr>
            <a:spLocks noGrp="1"/>
          </p:cNvSpPr>
          <p:nvPr>
            <p:ph idx="1"/>
          </p:nvPr>
        </p:nvSpPr>
        <p:spPr>
          <a:xfrm>
            <a:off x="677334" y="1738103"/>
            <a:ext cx="9272009" cy="3880773"/>
          </a:xfrm>
        </p:spPr>
        <p:txBody>
          <a:bodyPr>
            <a:noAutofit/>
          </a:bodyPr>
          <a:lstStyle/>
          <a:p>
            <a:r>
              <a:rPr lang="en-GB" sz="2800" dirty="0" err="1"/>
              <a:t>Pemrograman</a:t>
            </a:r>
            <a:r>
              <a:rPr lang="en-GB" sz="2800" dirty="0"/>
              <a:t> (ELAN &amp; </a:t>
            </a:r>
            <a:r>
              <a:rPr lang="en-GB" sz="2800" dirty="0" err="1"/>
              <a:t>Saimor</a:t>
            </a:r>
            <a:r>
              <a:rPr lang="en-GB" sz="2800" dirty="0"/>
              <a:t>)</a:t>
            </a:r>
          </a:p>
          <a:p>
            <a:r>
              <a:rPr lang="en-GB" sz="2800" dirty="0" err="1"/>
              <a:t>Perekaman</a:t>
            </a:r>
            <a:endParaRPr lang="en-GB" sz="2800" dirty="0"/>
          </a:p>
          <a:p>
            <a:r>
              <a:rPr lang="en-GB" sz="2800" dirty="0" err="1"/>
              <a:t>Transkrip</a:t>
            </a:r>
            <a:endParaRPr lang="en-GB" sz="2800" dirty="0"/>
          </a:p>
          <a:p>
            <a:r>
              <a:rPr lang="en-GB" sz="2800" dirty="0" err="1"/>
              <a:t>Validasi</a:t>
            </a:r>
            <a:r>
              <a:rPr lang="en-GB" sz="2800" dirty="0"/>
              <a:t> Data</a:t>
            </a:r>
          </a:p>
          <a:p>
            <a:r>
              <a:rPr lang="en-GB" sz="2800" b="1" i="1" dirty="0" err="1"/>
              <a:t>Kamus</a:t>
            </a:r>
            <a:r>
              <a:rPr lang="en-GB" sz="2800" b="1" i="1" dirty="0"/>
              <a:t> dan </a:t>
            </a:r>
            <a:r>
              <a:rPr lang="en-GB" sz="2800" b="1" i="1" dirty="0" err="1"/>
              <a:t>Bahan</a:t>
            </a:r>
            <a:r>
              <a:rPr lang="en-GB" sz="2800" b="1" i="1" dirty="0"/>
              <a:t> ajar</a:t>
            </a:r>
            <a:endParaRPr lang="en-AU" sz="2800" b="1" i="1" dirty="0"/>
          </a:p>
        </p:txBody>
      </p:sp>
      <p:pic>
        <p:nvPicPr>
          <p:cNvPr id="5" name="Picture 4">
            <a:extLst>
              <a:ext uri="{FF2B5EF4-FFF2-40B4-BE49-F238E27FC236}">
                <a16:creationId xmlns:a16="http://schemas.microsoft.com/office/drawing/2014/main" id="{79AF8BD9-AF57-46A0-8D83-A96E2AC34345}"/>
              </a:ext>
            </a:extLst>
          </p:cNvPr>
          <p:cNvPicPr>
            <a:picLocks noChangeAspect="1"/>
          </p:cNvPicPr>
          <p:nvPr/>
        </p:nvPicPr>
        <p:blipFill>
          <a:blip r:embed="rId2"/>
          <a:stretch>
            <a:fillRect/>
          </a:stretch>
        </p:blipFill>
        <p:spPr>
          <a:xfrm>
            <a:off x="5631187" y="2209800"/>
            <a:ext cx="5883479" cy="4648200"/>
          </a:xfrm>
          <a:prstGeom prst="rect">
            <a:avLst/>
          </a:prstGeom>
          <a:effectLst>
            <a:softEdge rad="317500"/>
          </a:effectLst>
        </p:spPr>
      </p:pic>
    </p:spTree>
    <p:extLst>
      <p:ext uri="{BB962C8B-B14F-4D97-AF65-F5344CB8AC3E}">
        <p14:creationId xmlns:p14="http://schemas.microsoft.com/office/powerpoint/2010/main" val="311814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92EA-6342-4C9F-9D97-43A8B55240D1}"/>
              </a:ext>
            </a:extLst>
          </p:cNvPr>
          <p:cNvSpPr>
            <a:spLocks noGrp="1"/>
          </p:cNvSpPr>
          <p:nvPr>
            <p:ph type="title"/>
          </p:nvPr>
        </p:nvSpPr>
        <p:spPr>
          <a:xfrm>
            <a:off x="677334" y="1104004"/>
            <a:ext cx="5418666" cy="988808"/>
          </a:xfrm>
        </p:spPr>
        <p:txBody>
          <a:bodyPr/>
          <a:lstStyle/>
          <a:p>
            <a:r>
              <a:rPr lang="en-GB" dirty="0" err="1"/>
              <a:t>Ortografi</a:t>
            </a:r>
            <a:r>
              <a:rPr lang="en-GB" dirty="0"/>
              <a:t> &amp; </a:t>
            </a:r>
            <a:r>
              <a:rPr lang="en-GB" dirty="0" err="1"/>
              <a:t>Bahan</a:t>
            </a:r>
            <a:r>
              <a:rPr lang="en-GB" dirty="0"/>
              <a:t> Ajar</a:t>
            </a:r>
            <a:endParaRPr lang="en-AU" dirty="0"/>
          </a:p>
        </p:txBody>
      </p:sp>
      <p:sp>
        <p:nvSpPr>
          <p:cNvPr id="3" name="Content Placeholder 2">
            <a:extLst>
              <a:ext uri="{FF2B5EF4-FFF2-40B4-BE49-F238E27FC236}">
                <a16:creationId xmlns:a16="http://schemas.microsoft.com/office/drawing/2014/main" id="{97B754BC-A71B-425D-856E-2A2C134C4392}"/>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59AF347C-3C8B-4ED1-B1CF-D375E1483FB3}"/>
              </a:ext>
            </a:extLst>
          </p:cNvPr>
          <p:cNvPicPr>
            <a:picLocks noChangeAspect="1"/>
          </p:cNvPicPr>
          <p:nvPr/>
        </p:nvPicPr>
        <p:blipFill>
          <a:blip r:embed="rId2"/>
          <a:stretch>
            <a:fillRect/>
          </a:stretch>
        </p:blipFill>
        <p:spPr>
          <a:xfrm>
            <a:off x="402670" y="1705632"/>
            <a:ext cx="11227267" cy="4335730"/>
          </a:xfrm>
          <a:prstGeom prst="rect">
            <a:avLst/>
          </a:prstGeom>
          <a:effectLst>
            <a:softEdge rad="317500"/>
          </a:effectLst>
        </p:spPr>
      </p:pic>
    </p:spTree>
    <p:extLst>
      <p:ext uri="{BB962C8B-B14F-4D97-AF65-F5344CB8AC3E}">
        <p14:creationId xmlns:p14="http://schemas.microsoft.com/office/powerpoint/2010/main" val="370015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D6C7-8826-425C-B529-93C2420B2351}"/>
              </a:ext>
            </a:extLst>
          </p:cNvPr>
          <p:cNvSpPr>
            <a:spLocks noGrp="1"/>
          </p:cNvSpPr>
          <p:nvPr>
            <p:ph type="title"/>
          </p:nvPr>
        </p:nvSpPr>
        <p:spPr>
          <a:xfrm>
            <a:off x="677334" y="609600"/>
            <a:ext cx="8919672" cy="1320800"/>
          </a:xfrm>
        </p:spPr>
        <p:txBody>
          <a:bodyPr/>
          <a:lstStyle/>
          <a:p>
            <a:r>
              <a:rPr lang="en-GB" dirty="0" err="1"/>
              <a:t>Draf</a:t>
            </a:r>
            <a:r>
              <a:rPr lang="en-GB" dirty="0"/>
              <a:t> </a:t>
            </a:r>
            <a:r>
              <a:rPr lang="en-GB" dirty="0" err="1"/>
              <a:t>Bahan</a:t>
            </a:r>
            <a:r>
              <a:rPr lang="en-GB" dirty="0"/>
              <a:t> Ajar Bahasa </a:t>
            </a:r>
            <a:r>
              <a:rPr lang="en-GB" dirty="0" err="1"/>
              <a:t>Enggano</a:t>
            </a:r>
            <a:r>
              <a:rPr lang="en-GB" dirty="0"/>
              <a:t> Kelas VII</a:t>
            </a:r>
            <a:endParaRPr lang="en-AU" dirty="0"/>
          </a:p>
        </p:txBody>
      </p:sp>
      <p:sp>
        <p:nvSpPr>
          <p:cNvPr id="3" name="Content Placeholder 2">
            <a:extLst>
              <a:ext uri="{FF2B5EF4-FFF2-40B4-BE49-F238E27FC236}">
                <a16:creationId xmlns:a16="http://schemas.microsoft.com/office/drawing/2014/main" id="{847025F8-2D13-4B1C-BFAE-9FFF6BC24871}"/>
              </a:ext>
            </a:extLst>
          </p:cNvPr>
          <p:cNvSpPr>
            <a:spLocks noGrp="1"/>
          </p:cNvSpPr>
          <p:nvPr>
            <p:ph idx="1"/>
          </p:nvPr>
        </p:nvSpPr>
        <p:spPr/>
        <p:txBody>
          <a:bodyPr/>
          <a:lstStyle/>
          <a:p>
            <a:endParaRPr lang="en-AU" dirty="0"/>
          </a:p>
        </p:txBody>
      </p:sp>
      <p:pic>
        <p:nvPicPr>
          <p:cNvPr id="6" name="Picture 5">
            <a:extLst>
              <a:ext uri="{FF2B5EF4-FFF2-40B4-BE49-F238E27FC236}">
                <a16:creationId xmlns:a16="http://schemas.microsoft.com/office/drawing/2014/main" id="{21051397-D100-448E-A431-9F203233FF95}"/>
              </a:ext>
            </a:extLst>
          </p:cNvPr>
          <p:cNvPicPr>
            <a:picLocks noChangeAspect="1"/>
          </p:cNvPicPr>
          <p:nvPr/>
        </p:nvPicPr>
        <p:blipFill>
          <a:blip r:embed="rId2"/>
          <a:stretch>
            <a:fillRect/>
          </a:stretch>
        </p:blipFill>
        <p:spPr>
          <a:xfrm>
            <a:off x="173423" y="1484851"/>
            <a:ext cx="7451024" cy="5025006"/>
          </a:xfrm>
          <a:prstGeom prst="rect">
            <a:avLst/>
          </a:prstGeom>
          <a:effectLst>
            <a:softEdge rad="127000"/>
          </a:effectLst>
        </p:spPr>
      </p:pic>
      <p:pic>
        <p:nvPicPr>
          <p:cNvPr id="1026" name="Picture 2">
            <a:extLst>
              <a:ext uri="{FF2B5EF4-FFF2-40B4-BE49-F238E27FC236}">
                <a16:creationId xmlns:a16="http://schemas.microsoft.com/office/drawing/2014/main" id="{62056EA2-C0E2-435E-B154-0AAD7B735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3823" y="1930401"/>
            <a:ext cx="3582099" cy="4318000"/>
          </a:xfrm>
          <a:prstGeom prst="rect">
            <a:avLst/>
          </a:prstGeom>
          <a:noFill/>
          <a:ln>
            <a:noFill/>
          </a:ln>
          <a:effectLst>
            <a:outerShdw dist="107763" dir="13500000" algn="ctr" rotWithShape="0">
              <a:srgbClr val="FF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18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B107-9A3C-4607-AF2D-75B6A2EAC780}"/>
              </a:ext>
            </a:extLst>
          </p:cNvPr>
          <p:cNvSpPr>
            <a:spLocks noGrp="1"/>
          </p:cNvSpPr>
          <p:nvPr>
            <p:ph type="title"/>
          </p:nvPr>
        </p:nvSpPr>
        <p:spPr/>
        <p:txBody>
          <a:bodyPr/>
          <a:lstStyle/>
          <a:p>
            <a:r>
              <a:rPr lang="en-GB" dirty="0" err="1"/>
              <a:t>Implementasi</a:t>
            </a:r>
            <a:r>
              <a:rPr lang="en-GB" dirty="0"/>
              <a:t> </a:t>
            </a:r>
            <a:r>
              <a:rPr lang="en-GB" dirty="0" err="1"/>
              <a:t>Bahan</a:t>
            </a:r>
            <a:r>
              <a:rPr lang="en-GB" dirty="0"/>
              <a:t> Ajar</a:t>
            </a:r>
            <a:br>
              <a:rPr lang="en-GB" dirty="0"/>
            </a:br>
            <a:r>
              <a:rPr lang="en-GB" dirty="0"/>
              <a:t>(</a:t>
            </a:r>
            <a:r>
              <a:rPr lang="en-GB" dirty="0" err="1"/>
              <a:t>SMPN</a:t>
            </a:r>
            <a:r>
              <a:rPr lang="en-GB" dirty="0"/>
              <a:t> 17 &amp; 18 Bengkulu Utara)</a:t>
            </a:r>
            <a:endParaRPr lang="en-AU" dirty="0"/>
          </a:p>
        </p:txBody>
      </p:sp>
      <p:sp>
        <p:nvSpPr>
          <p:cNvPr id="3" name="Content Placeholder 2">
            <a:extLst>
              <a:ext uri="{FF2B5EF4-FFF2-40B4-BE49-F238E27FC236}">
                <a16:creationId xmlns:a16="http://schemas.microsoft.com/office/drawing/2014/main" id="{A8B4BA7F-1DBD-45DA-8119-EE6769DBE085}"/>
              </a:ext>
            </a:extLst>
          </p:cNvPr>
          <p:cNvSpPr>
            <a:spLocks noGrp="1"/>
          </p:cNvSpPr>
          <p:nvPr>
            <p:ph idx="1"/>
          </p:nvPr>
        </p:nvSpPr>
        <p:spPr>
          <a:xfrm>
            <a:off x="677334" y="2160589"/>
            <a:ext cx="7560655" cy="3880773"/>
          </a:xfrm>
        </p:spPr>
        <p:txBody>
          <a:bodyPr>
            <a:normAutofit fontScale="92500" lnSpcReduction="10000"/>
          </a:bodyPr>
          <a:lstStyle/>
          <a:p>
            <a:r>
              <a:rPr lang="en-US" dirty="0" err="1">
                <a:solidFill>
                  <a:srgbClr val="000000"/>
                </a:solidFill>
                <a:latin typeface="Times New Roman" panose="02020603050405020304" pitchFamily="18" charset="0"/>
                <a:ea typeface="Times New Roman" panose="02020603050405020304" pitchFamily="18" charset="0"/>
              </a:rPr>
              <a:t>P</a:t>
            </a:r>
            <a:r>
              <a:rPr lang="en-US" sz="1800" dirty="0" err="1">
                <a:solidFill>
                  <a:srgbClr val="000000"/>
                </a:solidFill>
                <a:effectLst/>
                <a:latin typeface="Times New Roman" panose="02020603050405020304" pitchFamily="18" charset="0"/>
                <a:ea typeface="Times New Roman" panose="02020603050405020304" pitchFamily="18" charset="0"/>
              </a:rPr>
              <a:t>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saintifik</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telah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diterapkan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bahasa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Eggano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menunjukkan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bahwa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sangat </a:t>
            </a:r>
            <a:r>
              <a:rPr lang="en-US" sz="1800" dirty="0" err="1">
                <a:solidFill>
                  <a:srgbClr val="000000"/>
                </a:solidFill>
                <a:effectLst/>
                <a:latin typeface="Times New Roman" panose="02020603050405020304" pitchFamily="18" charset="0"/>
                <a:ea typeface="Times New Roman" panose="02020603050405020304" pitchFamily="18" charset="0"/>
              </a:rPr>
              <a:t>baik</a:t>
            </a:r>
            <a:r>
              <a:rPr lang="en-US" sz="1800" dirty="0">
                <a:solidFill>
                  <a:srgbClr val="000000"/>
                </a:solidFill>
                <a:effectLst/>
                <a:latin typeface="Times New Roman" panose="02020603050405020304" pitchFamily="18" charset="0"/>
                <a:ea typeface="Times New Roman" panose="02020603050405020304" pitchFamily="18" charset="0"/>
              </a:rPr>
              <a:t> (5.82) </a:t>
            </a:r>
            <a:r>
              <a:rPr lang="en-US" sz="1800" dirty="0" err="1">
                <a:solidFill>
                  <a:srgbClr val="000000"/>
                </a:solidFill>
                <a:effectLst/>
                <a:latin typeface="Times New Roman" panose="02020603050405020304" pitchFamily="18" charset="0"/>
                <a:ea typeface="Times New Roman" panose="02020603050405020304" pitchFamily="18" charset="0"/>
              </a:rPr>
              <a:t>jika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dilihat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segi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aspek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gurunya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sedangkan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ditinjau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segi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baik</a:t>
            </a:r>
            <a:r>
              <a:rPr lang="en-US" sz="1800" dirty="0">
                <a:solidFill>
                  <a:srgbClr val="000000"/>
                </a:solidFill>
                <a:effectLst/>
                <a:latin typeface="Times New Roman" panose="02020603050405020304" pitchFamily="18" charset="0"/>
                <a:ea typeface="Times New Roman" panose="02020603050405020304" pitchFamily="18" charset="0"/>
              </a:rPr>
              <a:t> (4.39). </a:t>
            </a:r>
            <a:r>
              <a:rPr lang="en-US" sz="1800" dirty="0" err="1">
                <a:solidFill>
                  <a:srgbClr val="000000"/>
                </a:solidFill>
                <a:effectLst/>
                <a:latin typeface="Times New Roman" panose="02020603050405020304" pitchFamily="18" charset="0"/>
                <a:ea typeface="Times New Roman" panose="02020603050405020304" pitchFamily="18" charset="0"/>
              </a:rPr>
              <a:t>Itu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artinya</a:t>
            </a:r>
            <a:r>
              <a:rPr lang="en-US" sz="1800" dirty="0">
                <a:solidFill>
                  <a:srgbClr val="000000"/>
                </a:solidFill>
                <a:effectLst/>
                <a:latin typeface="Times New Roman" panose="02020603050405020304" pitchFamily="18" charset="0"/>
                <a:ea typeface="Times New Roman" panose="02020603050405020304" pitchFamily="18" charset="0"/>
              </a:rPr>
              <a:t> guru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maksimal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menerapkan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sesuai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indikator</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ditentukan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berbasis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saintifik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namun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masih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perlu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lebih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maksimal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merespon</a:t>
            </a:r>
            <a:r>
              <a:rPr lang="en-US" sz="1800" dirty="0">
                <a:solidFill>
                  <a:srgbClr val="000000"/>
                </a:solidFill>
                <a:effectLst/>
                <a:latin typeface="Times New Roman" panose="02020603050405020304" pitchFamily="18" charset="0"/>
                <a:ea typeface="Times New Roman" panose="02020603050405020304" pitchFamily="18" charset="0"/>
              </a:rPr>
              <a:t> yang guru </a:t>
            </a:r>
            <a:r>
              <a:rPr lang="en-US" sz="1800" dirty="0" err="1">
                <a:solidFill>
                  <a:srgbClr val="000000"/>
                </a:solidFill>
                <a:effectLst/>
                <a:latin typeface="Times New Roman" panose="02020603050405020304" pitchFamily="18" charset="0"/>
                <a:ea typeface="Times New Roman" panose="02020603050405020304" pitchFamily="18" charset="0"/>
              </a:rPr>
              <a:t>lakukan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Kondisi</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berbeda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tersebut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disebabkan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masih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belum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berani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kegiatan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diamati</a:t>
            </a:r>
            <a:r>
              <a:rPr lang="en-US" sz="1800" dirty="0">
                <a:solidFill>
                  <a:srgbClr val="000000"/>
                </a:solidFill>
                <a:effectLst/>
                <a:latin typeface="Times New Roman" panose="02020603050405020304" pitchFamily="18" charset="0"/>
                <a:ea typeface="Times New Roman" panose="02020603050405020304" pitchFamily="18" charset="0"/>
              </a:rPr>
              <a:t> oleh orang </a:t>
            </a:r>
            <a:r>
              <a:rPr lang="en-US" sz="1800" dirty="0" err="1">
                <a:solidFill>
                  <a:srgbClr val="000000"/>
                </a:solidFill>
                <a:effectLst/>
                <a:latin typeface="Times New Roman" panose="02020603050405020304" pitchFamily="18" charset="0"/>
                <a:ea typeface="Times New Roman" panose="02020603050405020304" pitchFamily="18" charset="0"/>
              </a:rPr>
              <a:t>asing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atau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observasi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karena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mereka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masih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malu-malu</a:t>
            </a:r>
            <a:r>
              <a:rPr lang="en-US" sz="1800" dirty="0">
                <a:solidFill>
                  <a:srgbClr val="000000"/>
                </a:solidFill>
                <a:effectLst/>
                <a:latin typeface="Times New Roman" panose="02020603050405020304" pitchFamily="18" charset="0"/>
                <a:ea typeface="Times New Roman" panose="02020603050405020304" pitchFamily="18" charset="0"/>
              </a:rPr>
              <a:t>. </a:t>
            </a:r>
          </a:p>
          <a:p>
            <a:r>
              <a:rPr lang="en-US" sz="1800" dirty="0" err="1">
                <a:solidFill>
                  <a:srgbClr val="000000"/>
                </a:solidFill>
                <a:effectLst/>
                <a:latin typeface="Times New Roman" panose="02020603050405020304" pitchFamily="18" charset="0"/>
                <a:ea typeface="Times New Roman" panose="02020603050405020304" pitchFamily="18" charset="0"/>
              </a:rPr>
              <a:t>Pertemuan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berikutnya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mulai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lebih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aktif</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bersemangat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karena</a:t>
            </a:r>
            <a:r>
              <a:rPr lang="en-US" sz="1800" dirty="0">
                <a:solidFill>
                  <a:srgbClr val="000000"/>
                </a:solidFill>
                <a:effectLst/>
                <a:latin typeface="Times New Roman" panose="02020603050405020304" pitchFamily="18" charset="0"/>
                <a:ea typeface="Times New Roman" panose="02020603050405020304" pitchFamily="18" charset="0"/>
              </a:rPr>
              <a:t> observer </a:t>
            </a:r>
            <a:r>
              <a:rPr lang="en-US" sz="1800" dirty="0" err="1">
                <a:solidFill>
                  <a:srgbClr val="000000"/>
                </a:solidFill>
                <a:effectLst/>
                <a:latin typeface="Times New Roman" panose="02020603050405020304" pitchFamily="18" charset="0"/>
                <a:ea typeface="Times New Roman" panose="02020603050405020304" pitchFamily="18" charset="0"/>
              </a:rPr>
              <a:t>sudah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mulai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akrab</a:t>
            </a:r>
            <a:r>
              <a:rPr lang="en-US" sz="1800" dirty="0">
                <a:solidFill>
                  <a:srgbClr val="000000"/>
                </a:solidFill>
                <a:effectLst/>
                <a:latin typeface="Times New Roman" panose="02020603050405020304" pitchFamily="18" charset="0"/>
                <a:ea typeface="Times New Roman" panose="02020603050405020304" pitchFamily="18" charset="0"/>
              </a:rPr>
              <a:t> dan guru </a:t>
            </a:r>
            <a:r>
              <a:rPr lang="en-US" sz="1800" dirty="0" err="1">
                <a:solidFill>
                  <a:srgbClr val="000000"/>
                </a:solidFill>
                <a:effectLst/>
                <a:latin typeface="Times New Roman" panose="02020603050405020304" pitchFamily="18" charset="0"/>
                <a:ea typeface="Times New Roman" panose="02020603050405020304" pitchFamily="18" charset="0"/>
              </a:rPr>
              <a:t>menyiapkan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hadiah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kepada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aktif</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sehingga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hampir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semua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siswa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mendapatkan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hadiah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berupa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coklat</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alat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tulis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sekolah</a:t>
            </a:r>
            <a:r>
              <a:rPr lang="en-US" sz="1800" dirty="0">
                <a:solidFill>
                  <a:srgbClr val="000000"/>
                </a:solidFill>
                <a:effectLst/>
                <a:latin typeface="Times New Roman" panose="02020603050405020304" pitchFamily="18" charset="0"/>
                <a:ea typeface="Times New Roman" panose="02020603050405020304" pitchFamily="18" charset="0"/>
              </a:rPr>
              <a:t>. </a:t>
            </a:r>
          </a:p>
          <a:p>
            <a:r>
              <a:rPr lang="en-US" sz="1800" dirty="0">
                <a:solidFill>
                  <a:srgbClr val="000000"/>
                </a:solidFill>
                <a:effectLst/>
                <a:latin typeface="Times New Roman" panose="02020603050405020304" pitchFamily="18" charset="0"/>
                <a:ea typeface="Times New Roman" panose="02020603050405020304" pitchFamily="18" charset="0"/>
              </a:rPr>
              <a:t>Adapun </a:t>
            </a:r>
            <a:r>
              <a:rPr lang="en-US" sz="1800" dirty="0" err="1">
                <a:solidFill>
                  <a:srgbClr val="000000"/>
                </a:solidFill>
                <a:effectLst/>
                <a:latin typeface="Times New Roman" panose="02020603050405020304" pitchFamily="18" charset="0"/>
                <a:ea typeface="Times New Roman" panose="02020603050405020304" pitchFamily="18" charset="0"/>
              </a:rPr>
              <a:t>komponen</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diamati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dalam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pembelajaran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saintifik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yaitu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kegiatan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pendahuluan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kegiatan</a:t>
            </a:r>
            <a:r>
              <a:rPr lang="en-US" sz="1800" dirty="0">
                <a:solidFill>
                  <a:srgbClr val="000000"/>
                </a:solidFill>
                <a:effectLst/>
                <a:latin typeface="Times New Roman" panose="02020603050405020304" pitchFamily="18" charset="0"/>
                <a:ea typeface="Times New Roman" panose="02020603050405020304" pitchFamily="18" charset="0"/>
              </a:rPr>
              <a:t> inti (</a:t>
            </a:r>
            <a:r>
              <a:rPr lang="en-US" sz="1800" dirty="0" err="1">
                <a:solidFill>
                  <a:srgbClr val="000000"/>
                </a:solidFill>
                <a:effectLst/>
                <a:latin typeface="Times New Roman" panose="02020603050405020304" pitchFamily="18" charset="0"/>
                <a:ea typeface="Times New Roman" panose="02020603050405020304" pitchFamily="18" charset="0"/>
              </a:rPr>
              <a:t>mengamati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menanya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mengumpulkan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informasi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menalar</a:t>
            </a:r>
            <a:r>
              <a:rPr lang="en-US" sz="1800" dirty="0">
                <a:solidFill>
                  <a:srgbClr val="000000"/>
                </a:solidFill>
                <a:effectLst/>
                <a:latin typeface="Times New Roman" panose="02020603050405020304" pitchFamily="18" charset="0"/>
                <a:ea typeface="Times New Roman" panose="02020603050405020304" pitchFamily="18" charset="0"/>
              </a:rPr>
              <a:t>, dan </a:t>
            </a:r>
            <a:r>
              <a:rPr lang="en-US" sz="1800" dirty="0" err="1">
                <a:solidFill>
                  <a:srgbClr val="000000"/>
                </a:solidFill>
                <a:effectLst/>
                <a:latin typeface="Times New Roman" panose="02020603050405020304" pitchFamily="18" charset="0"/>
                <a:ea typeface="Times New Roman" panose="02020603050405020304" pitchFamily="18" charset="0"/>
              </a:rPr>
              <a:t>mengomunikasikan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serta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kegiatan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penutup</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endParaRPr lang="en-AU" dirty="0"/>
          </a:p>
        </p:txBody>
      </p:sp>
      <p:pic>
        <p:nvPicPr>
          <p:cNvPr id="7" name="Picture 6">
            <a:extLst>
              <a:ext uri="{FF2B5EF4-FFF2-40B4-BE49-F238E27FC236}">
                <a16:creationId xmlns:a16="http://schemas.microsoft.com/office/drawing/2014/main" id="{3B10197A-A7AE-4027-8AAD-78A4E52E0484}"/>
              </a:ext>
            </a:extLst>
          </p:cNvPr>
          <p:cNvPicPr>
            <a:picLocks noChangeAspect="1"/>
          </p:cNvPicPr>
          <p:nvPr/>
        </p:nvPicPr>
        <p:blipFill>
          <a:blip r:embed="rId2"/>
          <a:stretch>
            <a:fillRect/>
          </a:stretch>
        </p:blipFill>
        <p:spPr>
          <a:xfrm>
            <a:off x="8379465" y="964472"/>
            <a:ext cx="3700682" cy="2464528"/>
          </a:xfrm>
          <a:prstGeom prst="rect">
            <a:avLst/>
          </a:prstGeom>
          <a:effectLst>
            <a:softEdge rad="127000"/>
          </a:effectLst>
        </p:spPr>
      </p:pic>
      <p:pic>
        <p:nvPicPr>
          <p:cNvPr id="9" name="Picture 8">
            <a:extLst>
              <a:ext uri="{FF2B5EF4-FFF2-40B4-BE49-F238E27FC236}">
                <a16:creationId xmlns:a16="http://schemas.microsoft.com/office/drawing/2014/main" id="{97C5CBBB-6E84-4439-AB8E-F54394C5BE32}"/>
              </a:ext>
            </a:extLst>
          </p:cNvPr>
          <p:cNvPicPr>
            <a:picLocks noChangeAspect="1"/>
          </p:cNvPicPr>
          <p:nvPr/>
        </p:nvPicPr>
        <p:blipFill>
          <a:blip r:embed="rId3"/>
          <a:stretch>
            <a:fillRect/>
          </a:stretch>
        </p:blipFill>
        <p:spPr>
          <a:xfrm>
            <a:off x="7969541" y="3674378"/>
            <a:ext cx="4110606" cy="2464528"/>
          </a:xfrm>
          <a:prstGeom prst="rect">
            <a:avLst/>
          </a:prstGeom>
          <a:effectLst>
            <a:softEdge rad="317500"/>
          </a:effectLst>
        </p:spPr>
      </p:pic>
    </p:spTree>
    <p:extLst>
      <p:ext uri="{BB962C8B-B14F-4D97-AF65-F5344CB8AC3E}">
        <p14:creationId xmlns:p14="http://schemas.microsoft.com/office/powerpoint/2010/main" val="7054010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1275</TotalTime>
  <Words>776</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Open Sans Light</vt:lpstr>
      <vt:lpstr>Times New Roman</vt:lpstr>
      <vt:lpstr>Trebuchet MS</vt:lpstr>
      <vt:lpstr>Wingdings 3</vt:lpstr>
      <vt:lpstr>Facet</vt:lpstr>
      <vt:lpstr>PowerPoint Presentation</vt:lpstr>
      <vt:lpstr>PENDAHULUAN</vt:lpstr>
      <vt:lpstr>PENDAHULUAN</vt:lpstr>
      <vt:lpstr>Metode Penelitian</vt:lpstr>
      <vt:lpstr>Analisis Kebutuhan</vt:lpstr>
      <vt:lpstr>Pendokumentasian Bahasa Enggano</vt:lpstr>
      <vt:lpstr>Ortografi &amp; Bahan Ajar</vt:lpstr>
      <vt:lpstr>Draf Bahan Ajar Bahasa Enggano Kelas VII</vt:lpstr>
      <vt:lpstr>Implementasi Bahan Ajar (SMPN 17 &amp; 18 Bengkulu Utara)</vt:lpstr>
      <vt:lpstr>SIMPULAN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arong</cp:lastModifiedBy>
  <cp:revision>56</cp:revision>
  <dcterms:created xsi:type="dcterms:W3CDTF">2019-12-26T02:13:51Z</dcterms:created>
  <dcterms:modified xsi:type="dcterms:W3CDTF">2021-11-24T04:21:44Z</dcterms:modified>
</cp:coreProperties>
</file>